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23"/>
  </p:notesMasterIdLst>
  <p:sldIdLst>
    <p:sldId id="256" r:id="rId2"/>
    <p:sldId id="257" r:id="rId3"/>
    <p:sldId id="301" r:id="rId4"/>
    <p:sldId id="302" r:id="rId5"/>
    <p:sldId id="303" r:id="rId6"/>
    <p:sldId id="295" r:id="rId7"/>
    <p:sldId id="305" r:id="rId8"/>
    <p:sldId id="307" r:id="rId9"/>
    <p:sldId id="260" r:id="rId10"/>
    <p:sldId id="261" r:id="rId11"/>
    <p:sldId id="273" r:id="rId12"/>
    <p:sldId id="277" r:id="rId13"/>
    <p:sldId id="289" r:id="rId14"/>
    <p:sldId id="314" r:id="rId15"/>
    <p:sldId id="293" r:id="rId16"/>
    <p:sldId id="291" r:id="rId17"/>
    <p:sldId id="294" r:id="rId18"/>
    <p:sldId id="297" r:id="rId19"/>
    <p:sldId id="264" r:id="rId20"/>
    <p:sldId id="276" r:id="rId21"/>
    <p:sldId id="322" r:id="rId22"/>
  </p:sldIdLst>
  <p:sldSz cx="12192000" cy="6858000"/>
  <p:notesSz cx="6858000" cy="9144000"/>
  <p:embeddedFontLs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Corbel" panose="020B0503020204020204" pitchFamily="34" charset="0"/>
      <p:regular r:id="rId28"/>
      <p:bold r:id="rId29"/>
      <p:italic r:id="rId30"/>
      <p:boldItalic r:id="rId3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000000"/>
          </p15:clr>
        </p15:guide>
        <p15:guide id="2" pos="3840">
          <p15:clr>
            <a:srgbClr val="000000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47" roundtripDataSignature="AMtx7mjuJziS2Db11iD2sFNi1UadvMTuy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2789" autoAdjust="0"/>
  </p:normalViewPr>
  <p:slideViewPr>
    <p:cSldViewPr snapToGrid="0">
      <p:cViewPr varScale="1">
        <p:scale>
          <a:sx n="71" d="100"/>
          <a:sy n="71" d="100"/>
        </p:scale>
        <p:origin x="1109" y="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47" Type="http://customschemas.google.com/relationships/presentationmetadata" Target="metadata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‹nr.›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2515661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8" name="Google Shape;98;p1:notes"/>
          <p:cNvSpPr txBox="1">
            <a:spLocks noGrp="1"/>
          </p:cNvSpPr>
          <p:nvPr>
            <p:ph type="body" idx="1"/>
          </p:nvPr>
        </p:nvSpPr>
        <p:spPr>
          <a:xfrm>
            <a:off x="685801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9" name="Google Shape;99;p1:notes"/>
          <p:cNvSpPr txBox="1">
            <a:spLocks noGrp="1"/>
          </p:cNvSpPr>
          <p:nvPr>
            <p:ph type="sldNum" idx="12"/>
          </p:nvPr>
        </p:nvSpPr>
        <p:spPr>
          <a:xfrm>
            <a:off x="3884614" y="8685214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nl-BE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6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11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286822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11</a:t>
            </a:fld>
            <a:endParaRPr lang="nl-B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891552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12</a:t>
            </a:fld>
            <a:endParaRPr lang="nl-B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249682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5" name="Google Shape;145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6" name="Google Shape;146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t>13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3" name="Google Shape;253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54" name="Google Shape;254;p1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t>14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5" name="Google Shape;235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nl-BE" dirty="0"/>
          </a:p>
        </p:txBody>
      </p:sp>
      <p:sp>
        <p:nvSpPr>
          <p:cNvPr id="236" name="Google Shape;236;p1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t>15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9421963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5" name="Google Shape;235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nl-BE" baseline="0" dirty="0"/>
          </a:p>
        </p:txBody>
      </p:sp>
      <p:sp>
        <p:nvSpPr>
          <p:cNvPr id="236" name="Google Shape;236;p1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t>16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831923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5" name="Google Shape;235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nl-BE" dirty="0"/>
          </a:p>
        </p:txBody>
      </p:sp>
      <p:sp>
        <p:nvSpPr>
          <p:cNvPr id="236" name="Google Shape;236;p1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t>17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0346808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1" name="Google Shape;371;p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nl-BE" baseline="0" dirty="0"/>
          </a:p>
        </p:txBody>
      </p:sp>
      <p:sp>
        <p:nvSpPr>
          <p:cNvPr id="372" name="Google Shape;372;p3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t>18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8683159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3" name="Google Shape;163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134894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" name="Google Shape;4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dirty="0"/>
          </a:p>
        </p:txBody>
      </p:sp>
      <p:sp>
        <p:nvSpPr>
          <p:cNvPr id="46" name="Google Shape;46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nl-BE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2" name="Google Shape;302;p21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None/>
            </a:pPr>
            <a:endParaRPr sz="1200" dirty="0"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303" name="Google Shape;303;p21:notes"/>
          <p:cNvSpPr txBox="1">
            <a:spLocks noGrp="1"/>
          </p:cNvSpPr>
          <p:nvPr>
            <p:ph type="sldNum" idx="12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20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2" name="Google Shape;402;p3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3" name="Google Shape;403;p3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t>21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" name="Google Shape;4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Tx/>
              <a:buNone/>
            </a:pPr>
            <a:endParaRPr lang="nl-BE" dirty="0"/>
          </a:p>
        </p:txBody>
      </p:sp>
      <p:sp>
        <p:nvSpPr>
          <p:cNvPr id="46" name="Google Shape;46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nl-BE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230698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" name="Google Shape;4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dirty="0"/>
          </a:p>
        </p:txBody>
      </p:sp>
      <p:sp>
        <p:nvSpPr>
          <p:cNvPr id="46" name="Google Shape;46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nl-BE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308080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" name="Google Shape;4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dirty="0"/>
          </a:p>
        </p:txBody>
      </p:sp>
      <p:sp>
        <p:nvSpPr>
          <p:cNvPr id="46" name="Google Shape;46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nl-BE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656459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3213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5" name="Google Shape;105;p2:notes"/>
          <p:cNvSpPr txBox="1">
            <a:spLocks noGrp="1"/>
          </p:cNvSpPr>
          <p:nvPr>
            <p:ph type="body" idx="1"/>
          </p:nvPr>
        </p:nvSpPr>
        <p:spPr>
          <a:xfrm>
            <a:off x="914401" y="3300412"/>
            <a:ext cx="7315200" cy="2700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6" name="Google Shape;106;p2:notes"/>
          <p:cNvSpPr txBox="1">
            <a:spLocks noGrp="1"/>
          </p:cNvSpPr>
          <p:nvPr>
            <p:ph type="sldNum" idx="12"/>
          </p:nvPr>
        </p:nvSpPr>
        <p:spPr>
          <a:xfrm>
            <a:off x="5179485" y="6513911"/>
            <a:ext cx="3962400" cy="3440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nl-BE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6" name="Google Shape;126;p5:notes"/>
          <p:cNvSpPr txBox="1">
            <a:spLocks noGrp="1"/>
          </p:cNvSpPr>
          <p:nvPr>
            <p:ph type="body" idx="1"/>
          </p:nvPr>
        </p:nvSpPr>
        <p:spPr>
          <a:xfrm>
            <a:off x="685801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dirty="0"/>
          </a:p>
        </p:txBody>
      </p:sp>
      <p:sp>
        <p:nvSpPr>
          <p:cNvPr id="127" name="Google Shape;127;p5:notes"/>
          <p:cNvSpPr txBox="1">
            <a:spLocks noGrp="1"/>
          </p:cNvSpPr>
          <p:nvPr>
            <p:ph type="sldNum" idx="12"/>
          </p:nvPr>
        </p:nvSpPr>
        <p:spPr>
          <a:xfrm>
            <a:off x="3884614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nl-BE"/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6" name="Google Shape;126;p5:notes"/>
          <p:cNvSpPr txBox="1">
            <a:spLocks noGrp="1"/>
          </p:cNvSpPr>
          <p:nvPr>
            <p:ph type="body" idx="1"/>
          </p:nvPr>
        </p:nvSpPr>
        <p:spPr>
          <a:xfrm>
            <a:off x="685801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/>
          </a:p>
        </p:txBody>
      </p:sp>
      <p:sp>
        <p:nvSpPr>
          <p:cNvPr id="127" name="Google Shape;127;p5:notes"/>
          <p:cNvSpPr txBox="1">
            <a:spLocks noGrp="1"/>
          </p:cNvSpPr>
          <p:nvPr>
            <p:ph type="sldNum" idx="12"/>
          </p:nvPr>
        </p:nvSpPr>
        <p:spPr>
          <a:xfrm>
            <a:off x="3884614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nl-BE"/>
              <a:t>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764523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5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0" name="Google Shape;11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458459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eldia">
  <p:cSld name="1_Titeldia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oogle Shape;16;p35"/>
          <p:cNvGrpSpPr/>
          <p:nvPr/>
        </p:nvGrpSpPr>
        <p:grpSpPr>
          <a:xfrm>
            <a:off x="384004" y="288004"/>
            <a:ext cx="11404675" cy="6265475"/>
            <a:chOff x="288000" y="288000"/>
            <a:chExt cx="8553506" cy="6265475"/>
          </a:xfrm>
        </p:grpSpPr>
        <p:sp>
          <p:nvSpPr>
            <p:cNvPr id="17" name="Google Shape;17;p35"/>
            <p:cNvSpPr/>
            <p:nvPr/>
          </p:nvSpPr>
          <p:spPr>
            <a:xfrm>
              <a:off x="288000" y="288000"/>
              <a:ext cx="6767999" cy="6265475"/>
            </a:xfrm>
            <a:prstGeom prst="rect">
              <a:avLst/>
            </a:prstGeom>
            <a:solidFill>
              <a:srgbClr val="C0438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Google Shape;18;p35"/>
            <p:cNvSpPr/>
            <p:nvPr/>
          </p:nvSpPr>
          <p:spPr>
            <a:xfrm>
              <a:off x="7056000" y="288000"/>
              <a:ext cx="1785506" cy="6264000"/>
            </a:xfrm>
            <a:prstGeom prst="rtTriangle">
              <a:avLst/>
            </a:prstGeom>
            <a:solidFill>
              <a:srgbClr val="C0438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9" name="Google Shape;19;p35"/>
          <p:cNvSpPr txBox="1">
            <a:spLocks noGrp="1"/>
          </p:cNvSpPr>
          <p:nvPr>
            <p:ph type="ctrTitle"/>
          </p:nvPr>
        </p:nvSpPr>
        <p:spPr>
          <a:xfrm>
            <a:off x="3072002" y="2520005"/>
            <a:ext cx="7122776" cy="15797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Calibri"/>
              <a:buNone/>
              <a:defRPr sz="57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9pPr>
          </a:lstStyle>
          <a:p>
            <a:endParaRPr/>
          </a:p>
        </p:txBody>
      </p:sp>
      <p:sp>
        <p:nvSpPr>
          <p:cNvPr id="20" name="Google Shape;20;p35"/>
          <p:cNvSpPr txBox="1">
            <a:spLocks noGrp="1"/>
          </p:cNvSpPr>
          <p:nvPr>
            <p:ph type="subTitle" idx="1"/>
          </p:nvPr>
        </p:nvSpPr>
        <p:spPr>
          <a:xfrm>
            <a:off x="3072005" y="4174703"/>
            <a:ext cx="7139475" cy="10537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>
              <a:lnSpc>
                <a:spcPct val="111392"/>
              </a:lnSpc>
              <a:spcBef>
                <a:spcPts val="316"/>
              </a:spcBef>
              <a:spcAft>
                <a:spcPts val="0"/>
              </a:spcAft>
              <a:buClr>
                <a:schemeClr val="lt1"/>
              </a:buClr>
              <a:buSzPts val="1422"/>
              <a:buFont typeface="Calibri"/>
              <a:buNone/>
              <a:defRPr sz="1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>
              <a:lnSpc>
                <a:spcPct val="90000"/>
              </a:lnSpc>
              <a:spcBef>
                <a:spcPts val="316"/>
              </a:spcBef>
              <a:spcAft>
                <a:spcPts val="0"/>
              </a:spcAft>
              <a:buClr>
                <a:srgbClr val="9B9B9B"/>
              </a:buClr>
              <a:buSzPts val="1500"/>
              <a:buFont typeface="Calibri"/>
              <a:buNone/>
              <a:defRPr sz="2100" b="0" i="0" u="none" strike="noStrike" cap="none">
                <a:solidFill>
                  <a:srgbClr val="9B9B9B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>
              <a:lnSpc>
                <a:spcPct val="90000"/>
              </a:lnSpc>
              <a:spcBef>
                <a:spcPts val="316"/>
              </a:spcBef>
              <a:spcAft>
                <a:spcPts val="0"/>
              </a:spcAft>
              <a:buClr>
                <a:schemeClr val="dk1"/>
              </a:buClr>
              <a:buSzPts val="1530"/>
              <a:buFont typeface="Calibri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>
              <a:lnSpc>
                <a:spcPct val="90000"/>
              </a:lnSpc>
              <a:spcBef>
                <a:spcPts val="316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>
              <a:lnSpc>
                <a:spcPct val="90000"/>
              </a:lnSpc>
              <a:spcBef>
                <a:spcPts val="316"/>
              </a:spcBef>
              <a:spcAft>
                <a:spcPts val="0"/>
              </a:spcAft>
              <a:buClr>
                <a:schemeClr val="dk1"/>
              </a:buClr>
              <a:buSzPts val="144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>
              <a:lnSpc>
                <a:spcPct val="90000"/>
              </a:lnSpc>
              <a:spcBef>
                <a:spcPts val="526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>
              <a:lnSpc>
                <a:spcPct val="90000"/>
              </a:lnSpc>
              <a:spcBef>
                <a:spcPts val="526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>
              <a:lnSpc>
                <a:spcPct val="90000"/>
              </a:lnSpc>
              <a:spcBef>
                <a:spcPts val="526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>
              <a:lnSpc>
                <a:spcPct val="90000"/>
              </a:lnSpc>
              <a:spcBef>
                <a:spcPts val="526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1" name="Google Shape;21;p35"/>
          <p:cNvSpPr txBox="1">
            <a:spLocks noGrp="1"/>
          </p:cNvSpPr>
          <p:nvPr>
            <p:ph type="body" idx="2"/>
          </p:nvPr>
        </p:nvSpPr>
        <p:spPr>
          <a:xfrm>
            <a:off x="672006" y="6044110"/>
            <a:ext cx="6364320" cy="35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316"/>
              </a:spcBef>
              <a:spcAft>
                <a:spcPts val="0"/>
              </a:spcAft>
              <a:buClr>
                <a:schemeClr val="lt1"/>
              </a:buClr>
              <a:buSzPts val="1530"/>
              <a:buFont typeface="Calibri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33375" algn="l">
              <a:lnSpc>
                <a:spcPct val="90000"/>
              </a:lnSpc>
              <a:spcBef>
                <a:spcPts val="316"/>
              </a:spcBef>
              <a:spcAft>
                <a:spcPts val="0"/>
              </a:spcAft>
              <a:buClr>
                <a:srgbClr val="9B9B9B"/>
              </a:buClr>
              <a:buSzPts val="1650"/>
              <a:buFont typeface="Calibri"/>
              <a:buChar char="•"/>
              <a:defRPr sz="2200" b="0" i="0" u="none" strike="noStrike" cap="none">
                <a:solidFill>
                  <a:srgbClr val="9B9B9B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36550" algn="l">
              <a:lnSpc>
                <a:spcPct val="90000"/>
              </a:lnSpc>
              <a:spcBef>
                <a:spcPts val="316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alibri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23850" algn="l">
              <a:lnSpc>
                <a:spcPct val="90000"/>
              </a:lnSpc>
              <a:spcBef>
                <a:spcPts val="316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>
              <a:lnSpc>
                <a:spcPct val="90000"/>
              </a:lnSpc>
              <a:spcBef>
                <a:spcPts val="316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Char char="•"/>
              <a:defRPr sz="21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26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26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26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26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22" name="Google Shape;22;p3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68003" y="576002"/>
            <a:ext cx="2467797" cy="72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houd met bijschrift" type="objTx">
  <p:cSld name="OBJECT_WITH_CAPTION_TEXT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4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4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73" name="Google Shape;73;p4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4" name="Google Shape;74;p4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4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4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fbeelding met bijschrift" type="picTx">
  <p:cSld name="PICTURE_WITH_CAPTION_TEXT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4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4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80" name="Google Shape;80;p4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81" name="Google Shape;81;p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 en verticale tekst" type="vertTx">
  <p:cSld name="VERTICAL_TEXT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4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4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7" name="Google Shape;87;p4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4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4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e titel en tekst" type="vertTitleAndTx">
  <p:cSld name="VERTICAL_TITLE_AND_VERTICAL_TEXT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4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4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3" name="Google Shape;93;p4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4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4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ierge">
  <p:cSld name="vierge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10919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eeg">
  <p:cSld name="1_Leeg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36"/>
          <p:cNvSpPr txBox="1">
            <a:spLocks noGrp="1"/>
          </p:cNvSpPr>
          <p:nvPr>
            <p:ph type="sldNum" idx="12"/>
          </p:nvPr>
        </p:nvSpPr>
        <p:spPr>
          <a:xfrm>
            <a:off x="9168034" y="6336006"/>
            <a:ext cx="285549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150" tIns="48050" rIns="96150" bIns="4805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851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851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851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851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851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851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851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851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851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BE"/>
              <a:t>1/12/2014 </a:t>
            </a:r>
            <a:r>
              <a:rPr lang="nl-BE" b="1"/>
              <a:t>│</a:t>
            </a:r>
            <a:fld id="{00000000-1234-1234-1234-123412341234}" type="slidenum">
              <a:rPr lang="nl-BE"/>
              <a:t>‹nr.›</a:t>
            </a:fld>
            <a:endParaRPr/>
          </a:p>
        </p:txBody>
      </p:sp>
      <p:sp>
        <p:nvSpPr>
          <p:cNvPr id="25" name="Google Shape;25;p36"/>
          <p:cNvSpPr txBox="1">
            <a:spLocks noGrp="1"/>
          </p:cNvSpPr>
          <p:nvPr>
            <p:ph type="title"/>
          </p:nvPr>
        </p:nvSpPr>
        <p:spPr>
          <a:xfrm>
            <a:off x="1728000" y="756002"/>
            <a:ext cx="9888000" cy="11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>
              <a:lnSpc>
                <a:spcPct val="102702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Calibri"/>
              <a:buNone/>
              <a:defRPr sz="3687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95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95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95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95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95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95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95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95"/>
            </a:lvl9pPr>
          </a:lstStyle>
          <a:p>
            <a:endParaRPr/>
          </a:p>
        </p:txBody>
      </p:sp>
      <p:sp>
        <p:nvSpPr>
          <p:cNvPr id="26" name="Google Shape;26;p36"/>
          <p:cNvSpPr txBox="1">
            <a:spLocks noGrp="1"/>
          </p:cNvSpPr>
          <p:nvPr>
            <p:ph type="body" idx="1"/>
          </p:nvPr>
        </p:nvSpPr>
        <p:spPr>
          <a:xfrm>
            <a:off x="1728000" y="1915200"/>
            <a:ext cx="9888000" cy="36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354330" algn="l">
              <a:lnSpc>
                <a:spcPct val="90000"/>
              </a:lnSpc>
              <a:spcBef>
                <a:spcPts val="299"/>
              </a:spcBef>
              <a:spcAft>
                <a:spcPts val="0"/>
              </a:spcAft>
              <a:buClr>
                <a:schemeClr val="dk1"/>
              </a:buClr>
              <a:buSzPts val="1980"/>
              <a:buFont typeface="Calibri"/>
              <a:buChar char="•"/>
              <a:defRPr sz="208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33375" algn="l">
              <a:lnSpc>
                <a:spcPct val="90000"/>
              </a:lnSpc>
              <a:spcBef>
                <a:spcPts val="299"/>
              </a:spcBef>
              <a:spcAft>
                <a:spcPts val="0"/>
              </a:spcAft>
              <a:buClr>
                <a:srgbClr val="7F7F7F"/>
              </a:buClr>
              <a:buSzPts val="1650"/>
              <a:buFont typeface="Arial"/>
              <a:buChar char="•"/>
              <a:defRPr sz="208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36550" algn="l">
              <a:lnSpc>
                <a:spcPct val="90000"/>
              </a:lnSpc>
              <a:spcBef>
                <a:spcPts val="299"/>
              </a:spcBef>
              <a:spcAft>
                <a:spcPts val="0"/>
              </a:spcAft>
              <a:buClr>
                <a:schemeClr val="dk1"/>
              </a:buClr>
              <a:buSzPts val="1700"/>
              <a:buFont typeface="Noto Sans Symbols"/>
              <a:buChar char="➢"/>
              <a:defRPr sz="19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23850" algn="l">
              <a:lnSpc>
                <a:spcPct val="90000"/>
              </a:lnSpc>
              <a:spcBef>
                <a:spcPts val="299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Char char="•"/>
              <a:defRPr sz="19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>
              <a:lnSpc>
                <a:spcPct val="90000"/>
              </a:lnSpc>
              <a:spcBef>
                <a:spcPts val="2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❖"/>
              <a:defRPr sz="19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497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79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497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79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497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79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497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79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 en object" type="obj">
  <p:cSld name="OBJECT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3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3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" name="Google Shape;30;p3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3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3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gelijking" type="twoTxTwoObj">
  <p:cSld name="TWO_OBJECTS_WITH_TEX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38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8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6" name="Google Shape;36;p38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38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8" name="Google Shape;38;p38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" name="Google Shape;39;p3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3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3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dia" type="title">
  <p:cSld name="TITLE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3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3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5" name="Google Shape;45;p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ekop" type="secHead">
  <p:cSld name="SECTION_HEADER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40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40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51" name="Google Shape;51;p4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4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houd van twee" type="twoObj">
  <p:cSld name="TWO_OBJECTS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4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4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7" name="Google Shape;57;p41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8" name="Google Shape;58;p4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lleen titel" type="titleOnly">
  <p:cSld name="TITLE_ONLY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4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4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4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eeg" type="blank">
  <p:cSld name="BLANK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t>‹nr.›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3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t>‹nr.›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northsearegion.eu/partridge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project-contracts20.eu/" TargetMode="Externa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"/>
          <p:cNvSpPr txBox="1">
            <a:spLocks noGrp="1"/>
          </p:cNvSpPr>
          <p:nvPr>
            <p:ph type="ctrTitle"/>
          </p:nvPr>
        </p:nvSpPr>
        <p:spPr>
          <a:xfrm>
            <a:off x="766006" y="4275279"/>
            <a:ext cx="9428805" cy="157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</a:pPr>
            <a:r>
              <a:rPr lang="en-GB" sz="4000" dirty="0"/>
              <a:t>Sharing (sub)urban protected areas – the </a:t>
            </a:r>
            <a:r>
              <a:rPr lang="en-GB" sz="4000" dirty="0" err="1"/>
              <a:t>agro</a:t>
            </a:r>
            <a:r>
              <a:rPr lang="en-GB" sz="4000" dirty="0"/>
              <a:t>-ecological farmers’ perspective</a:t>
            </a:r>
            <a:br>
              <a:rPr lang="en-GB" sz="4000" dirty="0"/>
            </a:br>
            <a:br>
              <a:rPr lang="en-GB" sz="4000" dirty="0"/>
            </a:br>
            <a:r>
              <a:rPr lang="en-GB" sz="2800" dirty="0"/>
              <a:t>Laura </a:t>
            </a:r>
            <a:r>
              <a:rPr lang="en-GB" sz="2800" dirty="0" err="1"/>
              <a:t>Lauwers</a:t>
            </a:r>
            <a:r>
              <a:rPr lang="en-GB" sz="2800" dirty="0"/>
              <a:t>, </a:t>
            </a:r>
            <a:r>
              <a:rPr lang="en-GB" sz="2800" dirty="0" err="1"/>
              <a:t>Yvana</a:t>
            </a:r>
            <a:r>
              <a:rPr lang="en-GB" sz="2800" dirty="0"/>
              <a:t> Van </a:t>
            </a:r>
            <a:r>
              <a:rPr lang="en-GB" sz="2800" dirty="0" err="1"/>
              <a:t>Kerckhove</a:t>
            </a:r>
            <a:r>
              <a:rPr lang="en-GB" sz="2800" dirty="0"/>
              <a:t> and Myriam </a:t>
            </a:r>
            <a:r>
              <a:rPr lang="en-GB" sz="2800" dirty="0" err="1"/>
              <a:t>Dumortier</a:t>
            </a:r>
            <a:br>
              <a:rPr lang="en-GB" sz="2800" dirty="0"/>
            </a:br>
            <a:br>
              <a:rPr lang="en-GB" sz="2800" dirty="0"/>
            </a:br>
            <a:r>
              <a:rPr lang="en-GB" sz="2800" dirty="0" err="1"/>
              <a:t>Alternet</a:t>
            </a:r>
            <a:r>
              <a:rPr lang="en-GB" sz="2800" dirty="0"/>
              <a:t> Conference, Ghent, 15 June 2020</a:t>
            </a:r>
            <a:br>
              <a:rPr lang="en-GB" sz="2800" dirty="0"/>
            </a:br>
            <a:r>
              <a:rPr lang="en-GB" sz="2800" dirty="0"/>
              <a:t>Session - Transforming Food Systems</a:t>
            </a:r>
            <a:br>
              <a:rPr lang="en-GB" sz="2800" dirty="0"/>
            </a:br>
            <a:r>
              <a:rPr lang="en-GB" sz="2800" dirty="0"/>
              <a:t>LOCK-INS AND LEVERS TO RE-LOCALIZE FOOD SYSTEMS</a:t>
            </a:r>
            <a:endParaRPr sz="2600" b="0" dirty="0"/>
          </a:p>
        </p:txBody>
      </p:sp>
      <p:pic>
        <p:nvPicPr>
          <p:cNvPr id="102" name="Google Shape;102;p1" descr="INSTvoorNatuur_wit.eps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6006" y="1454744"/>
            <a:ext cx="2439343" cy="3148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Google Shape;120;p6" descr="G:\Mijn Drive\Stadslandbouw Brussel-20220103T083728Z-001\Stadslandbouw Brussel\Foto's\Ganshoren 19 april\IMG_8479.JPE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42003" y="3482996"/>
            <a:ext cx="4626394" cy="3375004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6"/>
          <p:cNvSpPr txBox="1"/>
          <p:nvPr/>
        </p:nvSpPr>
        <p:spPr>
          <a:xfrm>
            <a:off x="172122" y="171911"/>
            <a:ext cx="11844170" cy="11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>
              <a:lnSpc>
                <a:spcPct val="102702"/>
              </a:lnSpc>
              <a:buClr>
                <a:schemeClr val="dk1"/>
              </a:buClr>
              <a:buSzPts val="3700"/>
            </a:pPr>
            <a:r>
              <a:rPr lang="fr-FR" sz="3400" b="1" dirty="0" err="1">
                <a:solidFill>
                  <a:schemeClr val="dk1"/>
                </a:solidFill>
                <a:latin typeface="Corbel"/>
                <a:sym typeface="Corbel"/>
              </a:rPr>
              <a:t>Methodology</a:t>
            </a:r>
            <a:r>
              <a:rPr lang="fr-FR" sz="3400" b="1" dirty="0">
                <a:solidFill>
                  <a:schemeClr val="dk1"/>
                </a:solidFill>
                <a:latin typeface="Corbel"/>
                <a:sym typeface="Corbel"/>
              </a:rPr>
              <a:t> - Phase 3 - Local validation of the </a:t>
            </a:r>
            <a:r>
              <a:rPr lang="fr-FR" sz="3400" b="1" dirty="0" err="1">
                <a:solidFill>
                  <a:schemeClr val="dk1"/>
                </a:solidFill>
                <a:latin typeface="Corbel"/>
                <a:sym typeface="Corbel"/>
              </a:rPr>
              <a:t>project</a:t>
            </a:r>
            <a:r>
              <a:rPr lang="fr-FR" sz="3400" b="1" dirty="0">
                <a:solidFill>
                  <a:schemeClr val="dk1"/>
                </a:solidFill>
                <a:latin typeface="Corbel"/>
                <a:sym typeface="Corbel"/>
              </a:rPr>
              <a:t> </a:t>
            </a:r>
            <a:r>
              <a:rPr lang="fr-FR" sz="3400" b="1" dirty="0" err="1">
                <a:solidFill>
                  <a:schemeClr val="dk1"/>
                </a:solidFill>
                <a:latin typeface="Corbel"/>
                <a:sym typeface="Corbel"/>
              </a:rPr>
              <a:t>results</a:t>
            </a:r>
            <a:endParaRPr sz="3400" b="1" dirty="0">
              <a:solidFill>
                <a:schemeClr val="dk1"/>
              </a:solidFill>
              <a:latin typeface="Corbel"/>
              <a:sym typeface="Corbel"/>
            </a:endParaRPr>
          </a:p>
        </p:txBody>
      </p:sp>
      <p:sp>
        <p:nvSpPr>
          <p:cNvPr id="122" name="Google Shape;122;p6"/>
          <p:cNvSpPr/>
          <p:nvPr/>
        </p:nvSpPr>
        <p:spPr>
          <a:xfrm>
            <a:off x="-129091" y="1118107"/>
            <a:ext cx="12295992" cy="21005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7" tIns="34269" rIns="68557" bIns="34269" anchor="t" anchorCtr="0">
            <a:spAutoFit/>
          </a:bodyPr>
          <a:lstStyle/>
          <a:p>
            <a:pPr marL="457231" lvl="1"/>
            <a:r>
              <a:rPr lang="nl-BE" sz="2400" dirty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Workshop in </a:t>
            </a:r>
            <a:r>
              <a:rPr lang="nl-BE" sz="2400" dirty="0" err="1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the</a:t>
            </a:r>
            <a:r>
              <a:rPr lang="nl-BE" sz="2400" dirty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 field, </a:t>
            </a:r>
            <a:r>
              <a:rPr lang="nl-BE" sz="2400" dirty="0" err="1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with</a:t>
            </a:r>
            <a:r>
              <a:rPr lang="nl-BE" sz="2400" dirty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 </a:t>
            </a:r>
            <a:r>
              <a:rPr lang="nl-BE" sz="2400" dirty="0" err="1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local</a:t>
            </a:r>
            <a:r>
              <a:rPr lang="nl-BE" sz="2400" dirty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 stakeholders (</a:t>
            </a:r>
            <a:r>
              <a:rPr lang="nl-BE" sz="2400" dirty="0" err="1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local</a:t>
            </a:r>
            <a:r>
              <a:rPr lang="nl-BE" sz="2400" dirty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 </a:t>
            </a:r>
            <a:r>
              <a:rPr lang="nl-BE" sz="2400" dirty="0" err="1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municipality</a:t>
            </a:r>
            <a:r>
              <a:rPr lang="nl-BE" sz="2400" dirty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, farmers, nature </a:t>
            </a:r>
            <a:r>
              <a:rPr lang="nl-BE" sz="2400" dirty="0" err="1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organisations</a:t>
            </a:r>
            <a:r>
              <a:rPr lang="nl-BE" sz="2400" dirty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)</a:t>
            </a:r>
            <a:endParaRPr sz="1200" dirty="0"/>
          </a:p>
          <a:p>
            <a:pPr marL="457231" lvl="1"/>
            <a:endParaRPr sz="1200" b="1" i="1" dirty="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marL="714371" lvl="1" indent="-257141">
              <a:buClr>
                <a:schemeClr val="dk1"/>
              </a:buClr>
              <a:buSzPts val="2400"/>
              <a:buFont typeface="Arial"/>
              <a:buChar char="•"/>
            </a:pPr>
            <a:r>
              <a:rPr lang="fr-FR" sz="2400" dirty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Interactions </a:t>
            </a:r>
            <a:r>
              <a:rPr lang="fr-FR" sz="2400" dirty="0" err="1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between</a:t>
            </a:r>
            <a:r>
              <a:rPr lang="fr-FR" sz="2400" dirty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 agro-</a:t>
            </a:r>
            <a:r>
              <a:rPr lang="fr-FR" sz="2400" dirty="0" err="1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ecological</a:t>
            </a:r>
            <a:r>
              <a:rPr lang="fr-FR" sz="2400" dirty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 </a:t>
            </a:r>
            <a:r>
              <a:rPr lang="fr-FR" sz="2400" dirty="0" err="1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farm</a:t>
            </a:r>
            <a:r>
              <a:rPr lang="fr-FR" sz="2400" dirty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 and the </a:t>
            </a:r>
            <a:r>
              <a:rPr lang="fr-FR" sz="2400" dirty="0" err="1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protected</a:t>
            </a:r>
            <a:r>
              <a:rPr lang="fr-FR" sz="2400" dirty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 area</a:t>
            </a:r>
            <a:endParaRPr sz="1200" dirty="0"/>
          </a:p>
          <a:p>
            <a:pPr marL="714371" lvl="1" indent="-257141">
              <a:buClr>
                <a:schemeClr val="dk1"/>
              </a:buClr>
              <a:buSzPts val="2400"/>
              <a:buFont typeface="Arial"/>
              <a:buChar char="•"/>
            </a:pPr>
            <a:r>
              <a:rPr lang="en-GB" sz="2400" dirty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Interactions between </a:t>
            </a:r>
            <a:r>
              <a:rPr lang="en-GB" sz="2400" dirty="0" err="1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agro</a:t>
            </a:r>
            <a:r>
              <a:rPr lang="en-GB" sz="2400" dirty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-ecological farm and the </a:t>
            </a:r>
            <a:r>
              <a:rPr lang="fr-FR" sz="2400" dirty="0" err="1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neighborhood</a:t>
            </a:r>
            <a:endParaRPr sz="1200" dirty="0"/>
          </a:p>
          <a:p>
            <a:pPr marL="714371" lvl="1" indent="-257141">
              <a:buClr>
                <a:schemeClr val="dk1"/>
              </a:buClr>
              <a:buSzPts val="2400"/>
              <a:buFont typeface="Arial"/>
              <a:buChar char="•"/>
            </a:pPr>
            <a:r>
              <a:rPr lang="fr-FR" sz="2400" dirty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How </a:t>
            </a:r>
            <a:r>
              <a:rPr lang="fr-FR" sz="2400" dirty="0" err="1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governments</a:t>
            </a:r>
            <a:r>
              <a:rPr lang="fr-FR" sz="2400" dirty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 can </a:t>
            </a:r>
            <a:r>
              <a:rPr lang="fr-FR" sz="2400" dirty="0" err="1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facilitate</a:t>
            </a:r>
            <a:endParaRPr sz="1200" dirty="0"/>
          </a:p>
        </p:txBody>
      </p:sp>
      <p:pic>
        <p:nvPicPr>
          <p:cNvPr id="123" name="Google Shape;123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23604" y="3460353"/>
            <a:ext cx="4518400" cy="33888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626586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9">
            <a:extLst>
              <a:ext uri="{FF2B5EF4-FFF2-40B4-BE49-F238E27FC236}">
                <a16:creationId xmlns:a16="http://schemas.microsoft.com/office/drawing/2014/main" id="{AFF1B13F-2727-485B-BB75-2B457CDD81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183" y="109537"/>
            <a:ext cx="11833412" cy="1143000"/>
          </a:xfrm>
        </p:spPr>
        <p:txBody>
          <a:bodyPr>
            <a:noAutofit/>
          </a:bodyPr>
          <a:lstStyle/>
          <a:p>
            <a:pPr algn="ctr"/>
            <a:r>
              <a:rPr lang="fr-FR" sz="3200" b="1" dirty="0" err="1"/>
              <a:t>Some</a:t>
            </a:r>
            <a:r>
              <a:rPr lang="fr-FR" sz="3200" b="1" dirty="0"/>
              <a:t> </a:t>
            </a:r>
            <a:r>
              <a:rPr lang="fr-FR" sz="3200" b="1" dirty="0" err="1"/>
              <a:t>survey</a:t>
            </a:r>
            <a:r>
              <a:rPr lang="fr-FR" sz="3200" b="1" dirty="0"/>
              <a:t> </a:t>
            </a:r>
            <a:r>
              <a:rPr lang="fr-FR" sz="3200" b="1" dirty="0" err="1"/>
              <a:t>results</a:t>
            </a:r>
            <a:br>
              <a:rPr lang="fr-FR" sz="2800" b="1" dirty="0"/>
            </a:br>
            <a:r>
              <a:rPr lang="fr-FR" sz="2800" b="1" dirty="0"/>
              <a:t>Synergies and </a:t>
            </a:r>
            <a:r>
              <a:rPr lang="fr-FR" sz="2800" b="1" dirty="0" err="1"/>
              <a:t>conflicts</a:t>
            </a:r>
            <a:r>
              <a:rPr lang="fr-FR" sz="2800" b="1" dirty="0"/>
              <a:t> </a:t>
            </a:r>
            <a:r>
              <a:rPr lang="fr-FR" sz="2800" b="1" dirty="0" err="1"/>
              <a:t>between</a:t>
            </a:r>
            <a:r>
              <a:rPr lang="fr-FR" sz="2800" b="1" dirty="0"/>
              <a:t> agro-</a:t>
            </a:r>
            <a:r>
              <a:rPr lang="fr-FR" sz="2800" b="1" dirty="0" err="1"/>
              <a:t>ecological</a:t>
            </a:r>
            <a:r>
              <a:rPr lang="fr-FR" sz="2800" b="1" dirty="0"/>
              <a:t> </a:t>
            </a:r>
            <a:r>
              <a:rPr lang="fr-FR" sz="2800" b="1" dirty="0" err="1"/>
              <a:t>farming</a:t>
            </a:r>
            <a:r>
              <a:rPr lang="fr-FR" sz="2800" b="1" dirty="0"/>
              <a:t> and nature</a:t>
            </a:r>
            <a:endParaRPr lang="en-GB" sz="2800" b="1" dirty="0"/>
          </a:p>
        </p:txBody>
      </p:sp>
      <p:pic>
        <p:nvPicPr>
          <p:cNvPr id="4" name="Tijdelijke aanduiding voor inhoud 12">
            <a:extLst>
              <a:ext uri="{FF2B5EF4-FFF2-40B4-BE49-F238E27FC236}">
                <a16:creationId xmlns:a16="http://schemas.microsoft.com/office/drawing/2014/main" id="{4EAE372D-1192-C2AB-A8E0-E7C0838FAE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5798372" y="2013661"/>
            <a:ext cx="6293223" cy="37225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Tijdelijke aanduiding voor inhoud 12">
            <a:extLst>
              <a:ext uri="{FF2B5EF4-FFF2-40B4-BE49-F238E27FC236}">
                <a16:creationId xmlns:a16="http://schemas.microsoft.com/office/drawing/2014/main" id="{EC7B74DC-E20C-4139-88C3-85457A3FD0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77328"/>
            <a:ext cx="5963310" cy="3527407"/>
          </a:xfrm>
        </p:spPr>
      </p:pic>
      <p:sp>
        <p:nvSpPr>
          <p:cNvPr id="5" name="Titel 9">
            <a:extLst>
              <a:ext uri="{FF2B5EF4-FFF2-40B4-BE49-F238E27FC236}">
                <a16:creationId xmlns:a16="http://schemas.microsoft.com/office/drawing/2014/main" id="{0470DCBF-412D-23F6-CBB8-7807B499A9EF}"/>
              </a:ext>
            </a:extLst>
          </p:cNvPr>
          <p:cNvSpPr txBox="1">
            <a:spLocks/>
          </p:cNvSpPr>
          <p:nvPr/>
        </p:nvSpPr>
        <p:spPr>
          <a:xfrm>
            <a:off x="647251" y="1324285"/>
            <a:ext cx="11833412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fr-FR" sz="2800" b="1" dirty="0"/>
              <a:t>Synergies						 </a:t>
            </a:r>
            <a:r>
              <a:rPr lang="fr-FR" sz="2800" b="1" dirty="0" err="1"/>
              <a:t>Conflicts</a:t>
            </a:r>
            <a:endParaRPr lang="en-GB" sz="2800" b="1" dirty="0"/>
          </a:p>
        </p:txBody>
      </p:sp>
      <p:sp>
        <p:nvSpPr>
          <p:cNvPr id="6" name="Titel 9">
            <a:extLst>
              <a:ext uri="{FF2B5EF4-FFF2-40B4-BE49-F238E27FC236}">
                <a16:creationId xmlns:a16="http://schemas.microsoft.com/office/drawing/2014/main" id="{68EBEDDC-B8C5-B0E6-6D81-6B867B34489F}"/>
              </a:ext>
            </a:extLst>
          </p:cNvPr>
          <p:cNvSpPr txBox="1">
            <a:spLocks/>
          </p:cNvSpPr>
          <p:nvPr/>
        </p:nvSpPr>
        <p:spPr>
          <a:xfrm>
            <a:off x="-155328" y="5736218"/>
            <a:ext cx="12506933" cy="1012245"/>
          </a:xfrm>
          <a:prstGeom prst="rect">
            <a:avLst/>
          </a:prstGeom>
        </p:spPr>
        <p:txBody>
          <a:bodyPr vert="horz" lIns="91428" tIns="45714" rIns="91428" bIns="45714" rtlCol="0" anchor="ctr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fr-FR" sz="2800" dirty="0">
                <a:solidFill>
                  <a:prstClr val="black"/>
                </a:solidFill>
                <a:latin typeface="Calibri"/>
              </a:rPr>
            </a:br>
            <a:r>
              <a:rPr lang="en-US" sz="2800" dirty="0">
                <a:solidFill>
                  <a:prstClr val="black"/>
                </a:solidFill>
                <a:latin typeface="Calibri"/>
              </a:rPr>
              <a:t>More synergies than conflicts </a:t>
            </a:r>
            <a:r>
              <a:rPr lang="en-GB" sz="2800" dirty="0">
                <a:solidFill>
                  <a:prstClr val="black"/>
                </a:solidFill>
                <a:latin typeface="Calibri"/>
              </a:rPr>
              <a:t>between </a:t>
            </a:r>
            <a:r>
              <a:rPr lang="en-GB" sz="2800" dirty="0" err="1">
                <a:solidFill>
                  <a:prstClr val="black"/>
                </a:solidFill>
                <a:latin typeface="Calibri"/>
              </a:rPr>
              <a:t>agro</a:t>
            </a:r>
            <a:r>
              <a:rPr lang="en-GB" sz="2800" dirty="0">
                <a:solidFill>
                  <a:prstClr val="black"/>
                </a:solidFill>
                <a:latin typeface="Calibri"/>
              </a:rPr>
              <a:t>-ecological farming and nature conservation</a:t>
            </a:r>
            <a:endParaRPr lang="en-GB" sz="3000" dirty="0"/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35811875-1C59-87A5-AD18-1DE2465A92C8}"/>
              </a:ext>
            </a:extLst>
          </p:cNvPr>
          <p:cNvSpPr txBox="1"/>
          <p:nvPr/>
        </p:nvSpPr>
        <p:spPr>
          <a:xfrm>
            <a:off x="1441525" y="5309229"/>
            <a:ext cx="1936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0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BDC6D201-98C9-470E-C3C0-8393388E94D8}"/>
              </a:ext>
            </a:extLst>
          </p:cNvPr>
          <p:cNvSpPr txBox="1"/>
          <p:nvPr/>
        </p:nvSpPr>
        <p:spPr>
          <a:xfrm>
            <a:off x="11797569" y="5427563"/>
            <a:ext cx="4912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30</a:t>
            </a: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5DB32372-0621-2EA8-7CB0-E8E95677EA9C}"/>
              </a:ext>
            </a:extLst>
          </p:cNvPr>
          <p:cNvSpPr txBox="1"/>
          <p:nvPr/>
        </p:nvSpPr>
        <p:spPr>
          <a:xfrm>
            <a:off x="8008410" y="5427563"/>
            <a:ext cx="1936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0</a:t>
            </a:r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CB19F645-4D5A-7BDA-DEBF-8E938000F51A}"/>
              </a:ext>
            </a:extLst>
          </p:cNvPr>
          <p:cNvSpPr txBox="1"/>
          <p:nvPr/>
        </p:nvSpPr>
        <p:spPr>
          <a:xfrm>
            <a:off x="5472057" y="5328673"/>
            <a:ext cx="4912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60</a:t>
            </a:r>
          </a:p>
        </p:txBody>
      </p:sp>
      <p:sp>
        <p:nvSpPr>
          <p:cNvPr id="15" name="Tekstvak 14">
            <a:extLst>
              <a:ext uri="{FF2B5EF4-FFF2-40B4-BE49-F238E27FC236}">
                <a16:creationId xmlns:a16="http://schemas.microsoft.com/office/drawing/2014/main" id="{C91E0F2F-FBE8-D6EF-F175-D777E6AF75D3}"/>
              </a:ext>
            </a:extLst>
          </p:cNvPr>
          <p:cNvSpPr txBox="1"/>
          <p:nvPr/>
        </p:nvSpPr>
        <p:spPr>
          <a:xfrm>
            <a:off x="1635162" y="2667373"/>
            <a:ext cx="30215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Natural pest/disease control</a:t>
            </a:r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D577960B-CC6B-13D6-F738-CEAA8C946D2D}"/>
              </a:ext>
            </a:extLst>
          </p:cNvPr>
          <p:cNvSpPr txBox="1"/>
          <p:nvPr/>
        </p:nvSpPr>
        <p:spPr>
          <a:xfrm>
            <a:off x="1618394" y="3118774"/>
            <a:ext cx="30215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Climate change adaptation</a:t>
            </a:r>
          </a:p>
        </p:txBody>
      </p:sp>
      <p:sp>
        <p:nvSpPr>
          <p:cNvPr id="17" name="Tekstvak 16">
            <a:extLst>
              <a:ext uri="{FF2B5EF4-FFF2-40B4-BE49-F238E27FC236}">
                <a16:creationId xmlns:a16="http://schemas.microsoft.com/office/drawing/2014/main" id="{8EA50327-A36B-EC78-0711-F05F182049C2}"/>
              </a:ext>
            </a:extLst>
          </p:cNvPr>
          <p:cNvSpPr txBox="1"/>
          <p:nvPr/>
        </p:nvSpPr>
        <p:spPr>
          <a:xfrm>
            <a:off x="1635162" y="2211843"/>
            <a:ext cx="30215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Positive branding</a:t>
            </a:r>
          </a:p>
        </p:txBody>
      </p:sp>
      <p:sp>
        <p:nvSpPr>
          <p:cNvPr id="18" name="Tekstvak 17">
            <a:extLst>
              <a:ext uri="{FF2B5EF4-FFF2-40B4-BE49-F238E27FC236}">
                <a16:creationId xmlns:a16="http://schemas.microsoft.com/office/drawing/2014/main" id="{93268827-9018-77F7-78ED-0F13A418F07A}"/>
              </a:ext>
            </a:extLst>
          </p:cNvPr>
          <p:cNvSpPr txBox="1"/>
          <p:nvPr/>
        </p:nvSpPr>
        <p:spPr>
          <a:xfrm>
            <a:off x="1592133" y="3982165"/>
            <a:ext cx="30215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Extra funding opportunities</a:t>
            </a:r>
          </a:p>
        </p:txBody>
      </p:sp>
      <p:sp>
        <p:nvSpPr>
          <p:cNvPr id="19" name="Tekstvak 18">
            <a:extLst>
              <a:ext uri="{FF2B5EF4-FFF2-40B4-BE49-F238E27FC236}">
                <a16:creationId xmlns:a16="http://schemas.microsoft.com/office/drawing/2014/main" id="{77258711-D90E-090A-570F-7340766B3914}"/>
              </a:ext>
            </a:extLst>
          </p:cNvPr>
          <p:cNvSpPr txBox="1"/>
          <p:nvPr/>
        </p:nvSpPr>
        <p:spPr>
          <a:xfrm>
            <a:off x="1593551" y="3533254"/>
            <a:ext cx="30215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Pollination</a:t>
            </a:r>
          </a:p>
        </p:txBody>
      </p:sp>
      <p:sp>
        <p:nvSpPr>
          <p:cNvPr id="20" name="Tekstvak 19">
            <a:extLst>
              <a:ext uri="{FF2B5EF4-FFF2-40B4-BE49-F238E27FC236}">
                <a16:creationId xmlns:a16="http://schemas.microsoft.com/office/drawing/2014/main" id="{151975E9-4EB5-521A-CE65-8028D0DEF345}"/>
              </a:ext>
            </a:extLst>
          </p:cNvPr>
          <p:cNvSpPr txBox="1"/>
          <p:nvPr/>
        </p:nvSpPr>
        <p:spPr>
          <a:xfrm>
            <a:off x="8142931" y="2159508"/>
            <a:ext cx="30215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Weed pressure</a:t>
            </a:r>
          </a:p>
        </p:txBody>
      </p:sp>
      <p:sp>
        <p:nvSpPr>
          <p:cNvPr id="21" name="Tekstvak 20">
            <a:extLst>
              <a:ext uri="{FF2B5EF4-FFF2-40B4-BE49-F238E27FC236}">
                <a16:creationId xmlns:a16="http://schemas.microsoft.com/office/drawing/2014/main" id="{B483CBFF-8D99-C31E-1B2C-30058C973A42}"/>
              </a:ext>
            </a:extLst>
          </p:cNvPr>
          <p:cNvSpPr txBox="1"/>
          <p:nvPr/>
        </p:nvSpPr>
        <p:spPr>
          <a:xfrm>
            <a:off x="8142930" y="3196635"/>
            <a:ext cx="36187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Damage by grazing animals/wildlife</a:t>
            </a:r>
          </a:p>
        </p:txBody>
      </p:sp>
      <p:sp>
        <p:nvSpPr>
          <p:cNvPr id="22" name="Tekstvak 21">
            <a:extLst>
              <a:ext uri="{FF2B5EF4-FFF2-40B4-BE49-F238E27FC236}">
                <a16:creationId xmlns:a16="http://schemas.microsoft.com/office/drawing/2014/main" id="{628DEFC9-52B5-98D7-D25F-10BF79735740}"/>
              </a:ext>
            </a:extLst>
          </p:cNvPr>
          <p:cNvSpPr txBox="1"/>
          <p:nvPr/>
        </p:nvSpPr>
        <p:spPr>
          <a:xfrm>
            <a:off x="8130328" y="2875761"/>
            <a:ext cx="30215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Lower productivity</a:t>
            </a:r>
          </a:p>
        </p:txBody>
      </p:sp>
      <p:sp>
        <p:nvSpPr>
          <p:cNvPr id="23" name="Tekstvak 22">
            <a:extLst>
              <a:ext uri="{FF2B5EF4-FFF2-40B4-BE49-F238E27FC236}">
                <a16:creationId xmlns:a16="http://schemas.microsoft.com/office/drawing/2014/main" id="{58D4AE28-69C5-3303-8682-D7F0B1A26A7E}"/>
              </a:ext>
            </a:extLst>
          </p:cNvPr>
          <p:cNvSpPr txBox="1"/>
          <p:nvPr/>
        </p:nvSpPr>
        <p:spPr>
          <a:xfrm>
            <a:off x="8142931" y="2480382"/>
            <a:ext cx="30215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Extra costs</a:t>
            </a:r>
          </a:p>
        </p:txBody>
      </p:sp>
      <p:sp>
        <p:nvSpPr>
          <p:cNvPr id="24" name="Tekstvak 23">
            <a:extLst>
              <a:ext uri="{FF2B5EF4-FFF2-40B4-BE49-F238E27FC236}">
                <a16:creationId xmlns:a16="http://schemas.microsoft.com/office/drawing/2014/main" id="{57ECA9B9-09F6-7238-0636-E77881D1E6B2}"/>
              </a:ext>
            </a:extLst>
          </p:cNvPr>
          <p:cNvSpPr txBox="1"/>
          <p:nvPr/>
        </p:nvSpPr>
        <p:spPr>
          <a:xfrm>
            <a:off x="8130328" y="3574344"/>
            <a:ext cx="30215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No conflicts</a:t>
            </a:r>
          </a:p>
        </p:txBody>
      </p:sp>
      <p:sp>
        <p:nvSpPr>
          <p:cNvPr id="3" name="Ovaal 2">
            <a:extLst>
              <a:ext uri="{FF2B5EF4-FFF2-40B4-BE49-F238E27FC236}">
                <a16:creationId xmlns:a16="http://schemas.microsoft.com/office/drawing/2014/main" id="{623C515C-45D3-0208-7133-D48C9F3D5F93}"/>
              </a:ext>
            </a:extLst>
          </p:cNvPr>
          <p:cNvSpPr/>
          <p:nvPr/>
        </p:nvSpPr>
        <p:spPr>
          <a:xfrm>
            <a:off x="5282005" y="5244681"/>
            <a:ext cx="813995" cy="49065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 w="38100">
                <a:solidFill>
                  <a:srgbClr val="FF0000"/>
                </a:solidFill>
              </a:ln>
              <a:noFill/>
            </a:endParaRPr>
          </a:p>
        </p:txBody>
      </p:sp>
      <p:sp>
        <p:nvSpPr>
          <p:cNvPr id="25" name="Ovaal 24">
            <a:extLst>
              <a:ext uri="{FF2B5EF4-FFF2-40B4-BE49-F238E27FC236}">
                <a16:creationId xmlns:a16="http://schemas.microsoft.com/office/drawing/2014/main" id="{EAE6EA17-739A-A52D-329E-90C2CCAE7830}"/>
              </a:ext>
            </a:extLst>
          </p:cNvPr>
          <p:cNvSpPr/>
          <p:nvPr/>
        </p:nvSpPr>
        <p:spPr>
          <a:xfrm>
            <a:off x="11480189" y="5300265"/>
            <a:ext cx="813995" cy="49065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 w="38100">
                <a:solidFill>
                  <a:srgbClr val="FF0000"/>
                </a:solidFill>
              </a:ln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1613136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el 9">
            <a:extLst>
              <a:ext uri="{FF2B5EF4-FFF2-40B4-BE49-F238E27FC236}">
                <a16:creationId xmlns:a16="http://schemas.microsoft.com/office/drawing/2014/main" id="{CE671764-D33B-4AAB-8951-AA225D027473}"/>
              </a:ext>
            </a:extLst>
          </p:cNvPr>
          <p:cNvSpPr txBox="1">
            <a:spLocks/>
          </p:cNvSpPr>
          <p:nvPr/>
        </p:nvSpPr>
        <p:spPr>
          <a:xfrm>
            <a:off x="1565894" y="0"/>
            <a:ext cx="9060211" cy="1354163"/>
          </a:xfrm>
          <a:prstGeom prst="rect">
            <a:avLst/>
          </a:prstGeom>
        </p:spPr>
        <p:txBody>
          <a:bodyPr vert="horz" lIns="91428" tIns="45714" rIns="91428" bIns="45714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200" b="1" dirty="0" err="1">
                <a:solidFill>
                  <a:prstClr val="black"/>
                </a:solidFill>
                <a:latin typeface="Calibri"/>
                <a:cs typeface="Calibri"/>
                <a:sym typeface="Calibri"/>
              </a:rPr>
              <a:t>Some</a:t>
            </a:r>
            <a:r>
              <a:rPr lang="fr-FR" sz="3200" b="1" dirty="0">
                <a:solidFill>
                  <a:prstClr val="black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fr-FR" sz="3200" b="1" dirty="0" err="1">
                <a:solidFill>
                  <a:prstClr val="black"/>
                </a:solidFill>
                <a:latin typeface="Calibri"/>
                <a:cs typeface="Calibri"/>
                <a:sym typeface="Calibri"/>
              </a:rPr>
              <a:t>survey</a:t>
            </a:r>
            <a:r>
              <a:rPr lang="fr-FR" sz="3200" b="1" dirty="0">
                <a:solidFill>
                  <a:prstClr val="black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fr-FR" sz="3200" b="1" dirty="0" err="1">
                <a:solidFill>
                  <a:prstClr val="black"/>
                </a:solidFill>
                <a:latin typeface="Calibri"/>
                <a:cs typeface="Calibri"/>
                <a:sym typeface="Calibri"/>
              </a:rPr>
              <a:t>results</a:t>
            </a:r>
            <a:br>
              <a:rPr lang="fr-FR" sz="2800" b="1" dirty="0">
                <a:solidFill>
                  <a:prstClr val="black"/>
                </a:solidFill>
                <a:latin typeface="Calibri"/>
              </a:rPr>
            </a:br>
            <a:r>
              <a:rPr lang="en-US" sz="2800" b="1" dirty="0">
                <a:solidFill>
                  <a:prstClr val="black"/>
                </a:solidFill>
                <a:latin typeface="Calibri"/>
              </a:rPr>
              <a:t>Collaborations and problems with other actors</a:t>
            </a:r>
            <a:endParaRPr lang="en-GB" sz="3000" dirty="0"/>
          </a:p>
        </p:txBody>
      </p:sp>
      <p:pic>
        <p:nvPicPr>
          <p:cNvPr id="5" name="Tijdelijke aanduiding voor inhoud 5">
            <a:extLst>
              <a:ext uri="{FF2B5EF4-FFF2-40B4-BE49-F238E27FC236}">
                <a16:creationId xmlns:a16="http://schemas.microsoft.com/office/drawing/2014/main" id="{DA4FABA6-ED18-D093-0C99-07B7E0D7EAB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0"/>
          <a:stretch/>
        </p:blipFill>
        <p:spPr>
          <a:xfrm>
            <a:off x="5948811" y="2117961"/>
            <a:ext cx="6243189" cy="380756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Tijdelijke aanduiding voor inhoud 5">
            <a:extLst>
              <a:ext uri="{FF2B5EF4-FFF2-40B4-BE49-F238E27FC236}">
                <a16:creationId xmlns:a16="http://schemas.microsoft.com/office/drawing/2014/main" id="{D7351C0D-A338-4455-AB2C-8B70BDC10FC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-102367" y="2117961"/>
            <a:ext cx="6094672" cy="3605109"/>
          </a:xfrm>
          <a:prstGeom prst="rect">
            <a:avLst/>
          </a:prstGeom>
        </p:spPr>
      </p:pic>
      <p:sp>
        <p:nvSpPr>
          <p:cNvPr id="9" name="Titel 9">
            <a:extLst>
              <a:ext uri="{FF2B5EF4-FFF2-40B4-BE49-F238E27FC236}">
                <a16:creationId xmlns:a16="http://schemas.microsoft.com/office/drawing/2014/main" id="{38D3682B-B125-3356-947A-95D004DBCA8D}"/>
              </a:ext>
            </a:extLst>
          </p:cNvPr>
          <p:cNvSpPr txBox="1">
            <a:spLocks/>
          </p:cNvSpPr>
          <p:nvPr/>
        </p:nvSpPr>
        <p:spPr>
          <a:xfrm>
            <a:off x="2881918" y="1134930"/>
            <a:ext cx="9060211" cy="1354163"/>
          </a:xfrm>
          <a:prstGeom prst="rect">
            <a:avLst/>
          </a:prstGeom>
        </p:spPr>
        <p:txBody>
          <a:bodyPr vert="horz" lIns="91428" tIns="45714" rIns="91428" bIns="45714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prstClr val="black"/>
                </a:solidFill>
                <a:latin typeface="Calibri"/>
              </a:rPr>
              <a:t>Collaborations 				 Problems with others</a:t>
            </a:r>
            <a:endParaRPr lang="en-GB" sz="3000" dirty="0"/>
          </a:p>
        </p:txBody>
      </p:sp>
      <p:sp>
        <p:nvSpPr>
          <p:cNvPr id="10" name="Titel 9">
            <a:extLst>
              <a:ext uri="{FF2B5EF4-FFF2-40B4-BE49-F238E27FC236}">
                <a16:creationId xmlns:a16="http://schemas.microsoft.com/office/drawing/2014/main" id="{5263636A-E63E-D8A1-9482-AC16C7FC0A36}"/>
              </a:ext>
            </a:extLst>
          </p:cNvPr>
          <p:cNvSpPr txBox="1">
            <a:spLocks/>
          </p:cNvSpPr>
          <p:nvPr/>
        </p:nvSpPr>
        <p:spPr>
          <a:xfrm>
            <a:off x="-241388" y="5736218"/>
            <a:ext cx="8602804" cy="1012245"/>
          </a:xfrm>
          <a:prstGeom prst="rect">
            <a:avLst/>
          </a:prstGeom>
        </p:spPr>
        <p:txBody>
          <a:bodyPr vert="horz" lIns="91428" tIns="45714" rIns="91428" bIns="45714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fr-FR" sz="2800" dirty="0">
                <a:solidFill>
                  <a:prstClr val="black"/>
                </a:solidFill>
                <a:latin typeface="Calibri"/>
              </a:rPr>
            </a:br>
            <a:r>
              <a:rPr lang="en-US" sz="2800" dirty="0">
                <a:solidFill>
                  <a:prstClr val="black"/>
                </a:solidFill>
                <a:latin typeface="Calibri"/>
              </a:rPr>
              <a:t>More collaborations than problems with other actors</a:t>
            </a:r>
            <a:endParaRPr lang="en-GB" sz="3000" dirty="0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3A96D23D-3DA0-0069-3777-DC6FFB33BBB2}"/>
              </a:ext>
            </a:extLst>
          </p:cNvPr>
          <p:cNvSpPr txBox="1"/>
          <p:nvPr/>
        </p:nvSpPr>
        <p:spPr>
          <a:xfrm>
            <a:off x="8543830" y="5641053"/>
            <a:ext cx="1685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0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01FF78D7-BC55-CAA6-F60C-8AE3A5F4BA58}"/>
              </a:ext>
            </a:extLst>
          </p:cNvPr>
          <p:cNvSpPr txBox="1"/>
          <p:nvPr/>
        </p:nvSpPr>
        <p:spPr>
          <a:xfrm>
            <a:off x="5702690" y="5427244"/>
            <a:ext cx="5083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60</a:t>
            </a: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214E7E45-58E9-1E85-E9AC-E9A19335E59A}"/>
              </a:ext>
            </a:extLst>
          </p:cNvPr>
          <p:cNvSpPr txBox="1"/>
          <p:nvPr/>
        </p:nvSpPr>
        <p:spPr>
          <a:xfrm>
            <a:off x="11395936" y="5630295"/>
            <a:ext cx="4879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30</a:t>
            </a: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A5521580-8FBF-CB7F-B694-D0612F263161}"/>
              </a:ext>
            </a:extLst>
          </p:cNvPr>
          <p:cNvSpPr txBox="1"/>
          <p:nvPr/>
        </p:nvSpPr>
        <p:spPr>
          <a:xfrm>
            <a:off x="2533426" y="5427226"/>
            <a:ext cx="1685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0</a:t>
            </a: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CB99167E-C178-EFC5-A7A2-EBB06DA0FCBD}"/>
              </a:ext>
            </a:extLst>
          </p:cNvPr>
          <p:cNvSpPr txBox="1"/>
          <p:nvPr/>
        </p:nvSpPr>
        <p:spPr>
          <a:xfrm>
            <a:off x="8694413" y="2319755"/>
            <a:ext cx="14772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No problems</a:t>
            </a:r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C86F0B96-8BBE-BA20-F20F-940EAABA0A55}"/>
              </a:ext>
            </a:extLst>
          </p:cNvPr>
          <p:cNvSpPr txBox="1"/>
          <p:nvPr/>
        </p:nvSpPr>
        <p:spPr>
          <a:xfrm>
            <a:off x="2681178" y="2776254"/>
            <a:ext cx="30215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Actors in nature conservation</a:t>
            </a:r>
          </a:p>
        </p:txBody>
      </p:sp>
      <p:sp>
        <p:nvSpPr>
          <p:cNvPr id="15" name="Tekstvak 14">
            <a:extLst>
              <a:ext uri="{FF2B5EF4-FFF2-40B4-BE49-F238E27FC236}">
                <a16:creationId xmlns:a16="http://schemas.microsoft.com/office/drawing/2014/main" id="{4084F44A-0EE0-E820-0D5E-4D50260D7074}"/>
              </a:ext>
            </a:extLst>
          </p:cNvPr>
          <p:cNvSpPr txBox="1"/>
          <p:nvPr/>
        </p:nvSpPr>
        <p:spPr>
          <a:xfrm>
            <a:off x="8712365" y="2764600"/>
            <a:ext cx="17333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Urban planning</a:t>
            </a:r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74CCA629-322F-43A7-FEC4-93AE869C3426}"/>
              </a:ext>
            </a:extLst>
          </p:cNvPr>
          <p:cNvSpPr txBox="1"/>
          <p:nvPr/>
        </p:nvSpPr>
        <p:spPr>
          <a:xfrm>
            <a:off x="2673212" y="2284504"/>
            <a:ext cx="23693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Neighbouring farmers</a:t>
            </a:r>
          </a:p>
        </p:txBody>
      </p:sp>
      <p:sp>
        <p:nvSpPr>
          <p:cNvPr id="17" name="Tekstvak 16">
            <a:extLst>
              <a:ext uri="{FF2B5EF4-FFF2-40B4-BE49-F238E27FC236}">
                <a16:creationId xmlns:a16="http://schemas.microsoft.com/office/drawing/2014/main" id="{237A1A9B-126D-CB7D-D75C-67514A0F02D7}"/>
              </a:ext>
            </a:extLst>
          </p:cNvPr>
          <p:cNvSpPr txBox="1"/>
          <p:nvPr/>
        </p:nvSpPr>
        <p:spPr>
          <a:xfrm>
            <a:off x="8688513" y="3232973"/>
            <a:ext cx="23693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Neighbouring farmers</a:t>
            </a:r>
          </a:p>
        </p:txBody>
      </p:sp>
      <p:sp>
        <p:nvSpPr>
          <p:cNvPr id="18" name="Tekstvak 17">
            <a:extLst>
              <a:ext uri="{FF2B5EF4-FFF2-40B4-BE49-F238E27FC236}">
                <a16:creationId xmlns:a16="http://schemas.microsoft.com/office/drawing/2014/main" id="{803550A3-D931-8A1C-4FC6-5B8D37FE57A9}"/>
              </a:ext>
            </a:extLst>
          </p:cNvPr>
          <p:cNvSpPr txBox="1"/>
          <p:nvPr/>
        </p:nvSpPr>
        <p:spPr>
          <a:xfrm>
            <a:off x="2673212" y="3188076"/>
            <a:ext cx="23693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Other neighbours</a:t>
            </a:r>
          </a:p>
        </p:txBody>
      </p:sp>
      <p:sp>
        <p:nvSpPr>
          <p:cNvPr id="19" name="Tekstvak 18">
            <a:extLst>
              <a:ext uri="{FF2B5EF4-FFF2-40B4-BE49-F238E27FC236}">
                <a16:creationId xmlns:a16="http://schemas.microsoft.com/office/drawing/2014/main" id="{8B028FDA-DA72-2C7B-4F39-720172A6CC6A}"/>
              </a:ext>
            </a:extLst>
          </p:cNvPr>
          <p:cNvSpPr txBox="1"/>
          <p:nvPr/>
        </p:nvSpPr>
        <p:spPr>
          <a:xfrm>
            <a:off x="8669333" y="3713964"/>
            <a:ext cx="23693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Other neighbours</a:t>
            </a:r>
          </a:p>
        </p:txBody>
      </p:sp>
      <p:sp>
        <p:nvSpPr>
          <p:cNvPr id="20" name="Tekstvak 19">
            <a:extLst>
              <a:ext uri="{FF2B5EF4-FFF2-40B4-BE49-F238E27FC236}">
                <a16:creationId xmlns:a16="http://schemas.microsoft.com/office/drawing/2014/main" id="{AA7623F0-1BA4-02DD-74B2-A68E58332605}"/>
              </a:ext>
            </a:extLst>
          </p:cNvPr>
          <p:cNvSpPr txBox="1"/>
          <p:nvPr/>
        </p:nvSpPr>
        <p:spPr>
          <a:xfrm>
            <a:off x="8700407" y="4220667"/>
            <a:ext cx="30215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Actors in nature conservation</a:t>
            </a:r>
          </a:p>
        </p:txBody>
      </p:sp>
      <p:sp>
        <p:nvSpPr>
          <p:cNvPr id="21" name="Ovaal 20">
            <a:extLst>
              <a:ext uri="{FF2B5EF4-FFF2-40B4-BE49-F238E27FC236}">
                <a16:creationId xmlns:a16="http://schemas.microsoft.com/office/drawing/2014/main" id="{FC849E0C-C06D-14CB-FA4A-44BBD1B81155}"/>
              </a:ext>
            </a:extLst>
          </p:cNvPr>
          <p:cNvSpPr/>
          <p:nvPr/>
        </p:nvSpPr>
        <p:spPr>
          <a:xfrm>
            <a:off x="5507917" y="5363015"/>
            <a:ext cx="813995" cy="49065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 w="38100">
                <a:solidFill>
                  <a:srgbClr val="FF0000"/>
                </a:solidFill>
              </a:ln>
              <a:noFill/>
            </a:endParaRPr>
          </a:p>
        </p:txBody>
      </p:sp>
      <p:sp>
        <p:nvSpPr>
          <p:cNvPr id="22" name="Ovaal 21">
            <a:extLst>
              <a:ext uri="{FF2B5EF4-FFF2-40B4-BE49-F238E27FC236}">
                <a16:creationId xmlns:a16="http://schemas.microsoft.com/office/drawing/2014/main" id="{B5E9294A-A2D1-C36C-9D14-99591575AE9D}"/>
              </a:ext>
            </a:extLst>
          </p:cNvPr>
          <p:cNvSpPr/>
          <p:nvPr/>
        </p:nvSpPr>
        <p:spPr>
          <a:xfrm>
            <a:off x="11195591" y="5538855"/>
            <a:ext cx="813995" cy="49065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 w="38100">
                <a:solidFill>
                  <a:srgbClr val="FF0000"/>
                </a:solidFill>
              </a:ln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2109053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7"/>
          <p:cNvSpPr txBox="1">
            <a:spLocks noGrp="1"/>
          </p:cNvSpPr>
          <p:nvPr>
            <p:ph type="title"/>
          </p:nvPr>
        </p:nvSpPr>
        <p:spPr>
          <a:xfrm>
            <a:off x="7239896" y="322094"/>
            <a:ext cx="4883357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rbel"/>
              <a:buNone/>
            </a:pPr>
            <a:r>
              <a:rPr lang="nl-BE" sz="2800" b="1" dirty="0">
                <a:latin typeface="Corbel"/>
                <a:ea typeface="Corbel"/>
                <a:cs typeface="Corbel"/>
                <a:sym typeface="Corbel"/>
              </a:rPr>
              <a:t>General </a:t>
            </a:r>
            <a:r>
              <a:rPr lang="nl-BE" sz="2800" b="1" dirty="0" err="1">
                <a:latin typeface="Corbel"/>
                <a:ea typeface="Corbel"/>
                <a:cs typeface="Corbel"/>
                <a:sym typeface="Corbel"/>
              </a:rPr>
              <a:t>findings</a:t>
            </a:r>
            <a:r>
              <a:rPr lang="nl-BE" sz="2800" b="1" dirty="0">
                <a:latin typeface="Corbel"/>
                <a:ea typeface="Corbel"/>
                <a:cs typeface="Corbel"/>
                <a:sym typeface="Corbel"/>
              </a:rPr>
              <a:t> </a:t>
            </a:r>
            <a:r>
              <a:rPr lang="nl-BE" sz="2800" b="1" dirty="0" err="1">
                <a:latin typeface="Corbel"/>
                <a:ea typeface="Corbel"/>
                <a:cs typeface="Corbel"/>
                <a:sym typeface="Corbel"/>
              </a:rPr>
              <a:t>from</a:t>
            </a:r>
            <a:r>
              <a:rPr lang="nl-BE" sz="2800" b="1" dirty="0">
                <a:latin typeface="Corbel"/>
                <a:ea typeface="Corbel"/>
                <a:cs typeface="Corbel"/>
                <a:sym typeface="Corbel"/>
              </a:rPr>
              <a:t> survey, interviews </a:t>
            </a:r>
            <a:r>
              <a:rPr lang="nl-BE" sz="2800" b="1" dirty="0" err="1">
                <a:latin typeface="Corbel"/>
                <a:ea typeface="Corbel"/>
                <a:cs typeface="Corbel"/>
                <a:sym typeface="Corbel"/>
              </a:rPr>
              <a:t>and</a:t>
            </a:r>
            <a:r>
              <a:rPr lang="nl-BE" sz="2800" b="1" dirty="0">
                <a:latin typeface="Corbel"/>
                <a:ea typeface="Corbel"/>
                <a:cs typeface="Corbel"/>
                <a:sym typeface="Corbel"/>
              </a:rPr>
              <a:t> </a:t>
            </a:r>
            <a:r>
              <a:rPr lang="nl-BE" sz="2800" b="1" dirty="0" err="1">
                <a:latin typeface="Corbel"/>
                <a:ea typeface="Corbel"/>
                <a:cs typeface="Corbel"/>
                <a:sym typeface="Corbel"/>
              </a:rPr>
              <a:t>local</a:t>
            </a:r>
            <a:r>
              <a:rPr lang="nl-BE" sz="2800" b="1" dirty="0">
                <a:latin typeface="Corbel"/>
                <a:ea typeface="Corbel"/>
                <a:cs typeface="Corbel"/>
                <a:sym typeface="Corbel"/>
              </a:rPr>
              <a:t> </a:t>
            </a:r>
            <a:r>
              <a:rPr lang="nl-BE" sz="2800" b="1" dirty="0" err="1">
                <a:latin typeface="Corbel"/>
                <a:ea typeface="Corbel"/>
                <a:cs typeface="Corbel"/>
                <a:sym typeface="Corbel"/>
              </a:rPr>
              <a:t>validation</a:t>
            </a:r>
            <a:endParaRPr sz="2800" b="1" dirty="0"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149" name="Google Shape;149;p7"/>
          <p:cNvSpPr txBox="1">
            <a:spLocks noGrp="1"/>
          </p:cNvSpPr>
          <p:nvPr>
            <p:ph type="body" idx="1"/>
          </p:nvPr>
        </p:nvSpPr>
        <p:spPr>
          <a:xfrm>
            <a:off x="7239896" y="1878182"/>
            <a:ext cx="4952104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lvl="0" indent="-457200">
              <a:spcBef>
                <a:spcPts val="0"/>
              </a:spcBef>
              <a:buSzPts val="2000"/>
              <a:buFont typeface="+mj-lt"/>
              <a:buAutoNum type="arabicPeriod"/>
            </a:pPr>
            <a:r>
              <a:rPr lang="nl-BE" sz="2400" dirty="0">
                <a:latin typeface="Corbel"/>
                <a:ea typeface="Corbel"/>
                <a:cs typeface="Corbel"/>
                <a:sym typeface="Corbel"/>
              </a:rPr>
              <a:t>High job </a:t>
            </a:r>
            <a:r>
              <a:rPr lang="nl-BE" sz="2400" dirty="0" err="1">
                <a:latin typeface="Corbel"/>
                <a:ea typeface="Corbel"/>
                <a:cs typeface="Corbel"/>
                <a:sym typeface="Corbel"/>
              </a:rPr>
              <a:t>satisfaction</a:t>
            </a:r>
            <a:endParaRPr sz="3200" dirty="0"/>
          </a:p>
          <a:p>
            <a:pPr lvl="0" indent="-457200">
              <a:buSzPts val="2000"/>
              <a:buFont typeface="+mj-lt"/>
              <a:buAutoNum type="arabicPeriod"/>
            </a:pPr>
            <a:r>
              <a:rPr lang="nl-BE" sz="2400" dirty="0">
                <a:latin typeface="Corbel"/>
                <a:ea typeface="Corbel"/>
                <a:cs typeface="Corbel"/>
                <a:sym typeface="Corbel"/>
              </a:rPr>
              <a:t>Strong commitment </a:t>
            </a:r>
            <a:r>
              <a:rPr lang="nl-BE" sz="2400" dirty="0" err="1">
                <a:latin typeface="Corbel"/>
                <a:ea typeface="Corbel"/>
                <a:cs typeface="Corbel"/>
                <a:sym typeface="Corbel"/>
              </a:rPr>
              <a:t>towards</a:t>
            </a:r>
            <a:r>
              <a:rPr lang="nl-BE" sz="2400" dirty="0">
                <a:latin typeface="Corbel"/>
                <a:ea typeface="Corbel"/>
                <a:cs typeface="Corbel"/>
                <a:sym typeface="Corbel"/>
              </a:rPr>
              <a:t> nature &amp; society</a:t>
            </a:r>
          </a:p>
          <a:p>
            <a:pPr lvl="0" indent="-457200">
              <a:buSzPts val="2000"/>
              <a:buFont typeface="+mj-lt"/>
              <a:buAutoNum type="arabicPeriod"/>
            </a:pPr>
            <a:r>
              <a:rPr lang="nl-BE" sz="2400" dirty="0" err="1">
                <a:latin typeface="Corbel"/>
                <a:ea typeface="Corbel"/>
                <a:cs typeface="Corbel"/>
                <a:sym typeface="Corbel"/>
              </a:rPr>
              <a:t>Struggle</a:t>
            </a:r>
            <a:r>
              <a:rPr lang="nl-BE" sz="2400" dirty="0">
                <a:latin typeface="Corbel"/>
                <a:ea typeface="Corbel"/>
                <a:cs typeface="Corbel"/>
                <a:sym typeface="Corbel"/>
              </a:rPr>
              <a:t> </a:t>
            </a:r>
            <a:r>
              <a:rPr lang="nl-BE" sz="2400" dirty="0" err="1">
                <a:latin typeface="Corbel"/>
                <a:ea typeface="Corbel"/>
                <a:cs typeface="Corbel"/>
                <a:sym typeface="Corbel"/>
              </a:rPr>
              <a:t>with</a:t>
            </a:r>
            <a:r>
              <a:rPr lang="nl-BE" sz="2400" dirty="0">
                <a:latin typeface="Corbel"/>
                <a:ea typeface="Corbel"/>
                <a:cs typeface="Corbel"/>
                <a:sym typeface="Corbel"/>
              </a:rPr>
              <a:t> </a:t>
            </a:r>
            <a:r>
              <a:rPr lang="nl-BE" sz="2400" dirty="0" err="1">
                <a:latin typeface="Corbel"/>
                <a:ea typeface="Corbel"/>
                <a:cs typeface="Corbel"/>
                <a:sym typeface="Corbel"/>
              </a:rPr>
              <a:t>legislation</a:t>
            </a:r>
            <a:r>
              <a:rPr lang="nl-BE" sz="2400" dirty="0">
                <a:latin typeface="Corbel"/>
                <a:ea typeface="Corbel"/>
                <a:cs typeface="Corbel"/>
                <a:sym typeface="Corbel"/>
              </a:rPr>
              <a:t> </a:t>
            </a:r>
            <a:r>
              <a:rPr lang="nl-BE" sz="2400" dirty="0" err="1">
                <a:latin typeface="Corbel"/>
                <a:ea typeface="Corbel"/>
                <a:cs typeface="Corbel"/>
                <a:sym typeface="Corbel"/>
              </a:rPr>
              <a:t>and</a:t>
            </a:r>
            <a:r>
              <a:rPr lang="nl-BE" sz="2400" dirty="0">
                <a:latin typeface="Corbel"/>
                <a:ea typeface="Corbel"/>
                <a:cs typeface="Corbel"/>
                <a:sym typeface="Corbel"/>
              </a:rPr>
              <a:t> </a:t>
            </a:r>
            <a:r>
              <a:rPr lang="nl-BE" sz="2400" dirty="0" err="1">
                <a:latin typeface="Corbel"/>
                <a:ea typeface="Corbel"/>
                <a:cs typeface="Corbel"/>
                <a:sym typeface="Corbel"/>
              </a:rPr>
              <a:t>administration</a:t>
            </a:r>
            <a:endParaRPr sz="3200" dirty="0"/>
          </a:p>
          <a:p>
            <a:pPr lvl="0" indent="-457200">
              <a:buClr>
                <a:srgbClr val="000000"/>
              </a:buClr>
              <a:buSzPts val="2000"/>
              <a:buFont typeface="+mj-lt"/>
              <a:buAutoNum type="arabicPeriod"/>
            </a:pPr>
            <a:r>
              <a:rPr lang="nl-BE" sz="2400" dirty="0" err="1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Uncertainty</a:t>
            </a:r>
            <a:r>
              <a:rPr lang="nl-BE" sz="2400" dirty="0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 </a:t>
            </a:r>
            <a:r>
              <a:rPr lang="nl-BE" sz="2400" dirty="0" err="1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about</a:t>
            </a:r>
            <a:r>
              <a:rPr lang="nl-BE" sz="2400" dirty="0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 </a:t>
            </a:r>
            <a:r>
              <a:rPr lang="nl-BE" sz="2400" dirty="0" err="1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longer</a:t>
            </a:r>
            <a:r>
              <a:rPr lang="nl-BE" sz="2400" dirty="0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 term access </a:t>
            </a:r>
            <a:r>
              <a:rPr lang="nl-BE" sz="2400" dirty="0" err="1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to</a:t>
            </a:r>
            <a:r>
              <a:rPr lang="nl-BE" sz="2400" dirty="0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 land</a:t>
            </a:r>
            <a:endParaRPr sz="3200" dirty="0"/>
          </a:p>
          <a:p>
            <a:pPr lvl="0" indent="-457200">
              <a:buSzPts val="2000"/>
              <a:buFont typeface="+mj-lt"/>
              <a:buAutoNum type="arabicPeriod"/>
            </a:pPr>
            <a:r>
              <a:rPr lang="en-US" sz="2400" dirty="0">
                <a:latin typeface="Corbel"/>
                <a:ea typeface="Corbel"/>
                <a:cs typeface="Corbel"/>
                <a:sym typeface="Corbel"/>
              </a:rPr>
              <a:t>Synergies and trade-offs between nature and agriculture</a:t>
            </a:r>
          </a:p>
          <a:p>
            <a:pPr indent="-457200">
              <a:buSzPts val="2000"/>
              <a:buFont typeface="+mj-lt"/>
              <a:buAutoNum type="arabicPeriod"/>
            </a:pPr>
            <a:r>
              <a:rPr lang="nl-BE" sz="2400" dirty="0" err="1">
                <a:latin typeface="Corbel"/>
                <a:ea typeface="Corbel"/>
                <a:cs typeface="Corbel"/>
                <a:sym typeface="Corbel"/>
              </a:rPr>
              <a:t>Lifelong</a:t>
            </a:r>
            <a:r>
              <a:rPr lang="nl-BE" sz="2400" dirty="0">
                <a:latin typeface="Corbel"/>
                <a:ea typeface="Corbel"/>
                <a:cs typeface="Corbel"/>
                <a:sym typeface="Corbel"/>
              </a:rPr>
              <a:t> </a:t>
            </a:r>
            <a:r>
              <a:rPr lang="nl-BE" sz="2400" dirty="0" err="1">
                <a:latin typeface="Corbel"/>
                <a:ea typeface="Corbel"/>
                <a:cs typeface="Corbel"/>
                <a:sym typeface="Corbel"/>
              </a:rPr>
              <a:t>learning</a:t>
            </a:r>
            <a:r>
              <a:rPr lang="nl-BE" sz="2400" dirty="0">
                <a:latin typeface="Corbel"/>
                <a:ea typeface="Corbel"/>
                <a:cs typeface="Corbel"/>
                <a:sym typeface="Corbel"/>
              </a:rPr>
              <a:t> </a:t>
            </a:r>
            <a:r>
              <a:rPr lang="nl-BE" sz="2400" dirty="0" err="1">
                <a:latin typeface="Corbel"/>
                <a:ea typeface="Corbel"/>
                <a:cs typeface="Corbel"/>
                <a:sym typeface="Corbel"/>
              </a:rPr>
              <a:t>and</a:t>
            </a:r>
            <a:r>
              <a:rPr lang="nl-BE" sz="2400" dirty="0">
                <a:latin typeface="Corbel"/>
                <a:ea typeface="Corbel"/>
                <a:cs typeface="Corbel"/>
                <a:sym typeface="Corbel"/>
              </a:rPr>
              <a:t> </a:t>
            </a:r>
            <a:r>
              <a:rPr lang="nl-BE" sz="2400" dirty="0" err="1">
                <a:latin typeface="Corbel"/>
                <a:ea typeface="Corbel"/>
                <a:cs typeface="Corbel"/>
                <a:sym typeface="Corbel"/>
              </a:rPr>
              <a:t>experimenting</a:t>
            </a:r>
            <a:r>
              <a:rPr lang="nl-BE" sz="2400" dirty="0">
                <a:latin typeface="Corbel"/>
                <a:ea typeface="Corbel"/>
                <a:cs typeface="Corbel"/>
                <a:sym typeface="Corbel"/>
              </a:rPr>
              <a:t> </a:t>
            </a:r>
            <a:r>
              <a:rPr lang="nl-BE" sz="2400" dirty="0" err="1">
                <a:latin typeface="Corbel"/>
                <a:ea typeface="Corbel"/>
                <a:cs typeface="Corbel"/>
                <a:sym typeface="Corbel"/>
              </a:rPr>
              <a:t>process</a:t>
            </a:r>
            <a:endParaRPr lang="en-US" sz="2400" dirty="0">
              <a:latin typeface="Corbel"/>
              <a:ea typeface="Corbel"/>
              <a:cs typeface="Corbel"/>
              <a:sym typeface="Corbel"/>
            </a:endParaRPr>
          </a:p>
        </p:txBody>
      </p:sp>
      <p:pic>
        <p:nvPicPr>
          <p:cNvPr id="6" name="Afbeelding 5" descr="Afbeelding met sneeuw, buiten, gebouw&#10;&#10;Automatisch gegenereerde beschrijving">
            <a:extLst>
              <a:ext uri="{FF2B5EF4-FFF2-40B4-BE49-F238E27FC236}">
                <a16:creationId xmlns:a16="http://schemas.microsoft.com/office/drawing/2014/main" id="{057E9AB4-25CB-FEAF-C761-92C682D7232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188" r="11387"/>
          <a:stretch/>
        </p:blipFill>
        <p:spPr>
          <a:xfrm>
            <a:off x="4198" y="0"/>
            <a:ext cx="71711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4041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oogle Shape;303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77205" y="796066"/>
            <a:ext cx="7437120" cy="6293223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Tekstvak 14"/>
          <p:cNvSpPr txBox="1"/>
          <p:nvPr/>
        </p:nvSpPr>
        <p:spPr>
          <a:xfrm>
            <a:off x="4235554" y="185570"/>
            <a:ext cx="3720891" cy="4801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  <a:buSzPts val="2000"/>
            </a:pPr>
            <a:r>
              <a:rPr lang="en-US" sz="2800" b="1" dirty="0">
                <a:solidFill>
                  <a:schemeClr val="tx1"/>
                </a:solidFill>
                <a:latin typeface="Corbel"/>
                <a:ea typeface="Corbel"/>
                <a:cs typeface="Corbel"/>
                <a:sym typeface="Corbel"/>
              </a:rPr>
              <a:t>1. High job satisfaction</a:t>
            </a:r>
            <a:endParaRPr lang="en-US" sz="2800" b="1" dirty="0">
              <a:solidFill>
                <a:schemeClr val="tx1"/>
              </a:solidFill>
            </a:endParaRPr>
          </a:p>
        </p:txBody>
      </p:sp>
      <p:pic>
        <p:nvPicPr>
          <p:cNvPr id="16" name="Afbeelding 15" descr="Afbeelding met gras, boom, buiten, lucht&#10;&#10;Automatisch gegenereerde beschrijving">
            <a:extLst>
              <a:ext uri="{FF2B5EF4-FFF2-40B4-BE49-F238E27FC236}">
                <a16:creationId xmlns:a16="http://schemas.microsoft.com/office/drawing/2014/main" id="{F75A0333-D24B-8B5C-C553-D1AD15C1ECF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5569"/>
          <a:stretch/>
        </p:blipFill>
        <p:spPr>
          <a:xfrm>
            <a:off x="0" y="796066"/>
            <a:ext cx="4977205" cy="6858000"/>
          </a:xfrm>
          <a:prstGeom prst="rect">
            <a:avLst/>
          </a:prstGeom>
        </p:spPr>
      </p:pic>
      <p:sp>
        <p:nvSpPr>
          <p:cNvPr id="17" name="Tekstvak 16">
            <a:extLst>
              <a:ext uri="{FF2B5EF4-FFF2-40B4-BE49-F238E27FC236}">
                <a16:creationId xmlns:a16="http://schemas.microsoft.com/office/drawing/2014/main" id="{88D777DE-0B23-495C-5F52-6228D5542230}"/>
              </a:ext>
            </a:extLst>
          </p:cNvPr>
          <p:cNvSpPr txBox="1"/>
          <p:nvPr/>
        </p:nvSpPr>
        <p:spPr>
          <a:xfrm>
            <a:off x="10664414" y="426734"/>
            <a:ext cx="15275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SzPts val="2000"/>
            </a:pPr>
            <a:r>
              <a:rPr lang="en-US" sz="1800" b="1" dirty="0" err="1">
                <a:latin typeface="Corbel" pitchFamily="34" charset="0"/>
                <a:sym typeface="Corbel"/>
              </a:rPr>
              <a:t>Natboshoeve</a:t>
            </a:r>
            <a:endParaRPr lang="en-US" sz="1800" b="1" dirty="0">
              <a:latin typeface="Corbe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08721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/>
          <p:cNvSpPr txBox="1"/>
          <p:nvPr/>
        </p:nvSpPr>
        <p:spPr>
          <a:xfrm>
            <a:off x="2124767" y="116413"/>
            <a:ext cx="7566495" cy="6955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lnSpc>
                <a:spcPct val="90000"/>
              </a:lnSpc>
              <a:spcBef>
                <a:spcPts val="1000"/>
              </a:spcBef>
              <a:buSzPts val="2000"/>
            </a:pPr>
            <a:r>
              <a:rPr lang="en-US" sz="2800" b="1" dirty="0">
                <a:latin typeface="Corbel" pitchFamily="34" charset="0"/>
                <a:ea typeface="Corbel"/>
                <a:cs typeface="Corbel"/>
                <a:sym typeface="Corbel"/>
              </a:rPr>
              <a:t>2. </a:t>
            </a:r>
            <a:r>
              <a:rPr lang="en-GB" sz="2800" b="1" dirty="0">
                <a:latin typeface="Corbel" pitchFamily="34" charset="0"/>
                <a:ea typeface="Corbel"/>
                <a:cs typeface="Corbel"/>
                <a:sym typeface="Corbel"/>
              </a:rPr>
              <a:t>Strong commitment towards nature &amp; </a:t>
            </a:r>
            <a:r>
              <a:rPr lang="nl-BE" sz="2800" b="1" dirty="0">
                <a:latin typeface="Corbel" pitchFamily="34" charset="0"/>
                <a:ea typeface="Corbel"/>
                <a:cs typeface="Corbel"/>
                <a:sym typeface="Corbel"/>
              </a:rPr>
              <a:t>society</a:t>
            </a:r>
            <a:endParaRPr lang="en-US" sz="3600" b="1" dirty="0">
              <a:latin typeface="Corbel" pitchFamily="34" charset="0"/>
              <a:cs typeface="Calibri"/>
              <a:sym typeface="Calibri"/>
            </a:endParaRPr>
          </a:p>
          <a:p>
            <a:endParaRPr lang="nl-BE" b="1" dirty="0"/>
          </a:p>
        </p:txBody>
      </p:sp>
      <p:sp>
        <p:nvSpPr>
          <p:cNvPr id="7" name="Google Shape;205;p12"/>
          <p:cNvSpPr txBox="1"/>
          <p:nvPr/>
        </p:nvSpPr>
        <p:spPr>
          <a:xfrm>
            <a:off x="405995" y="1052748"/>
            <a:ext cx="6027077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BE" sz="2000" b="0" i="1" u="none" strike="noStrike" cap="none" dirty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“We </a:t>
            </a:r>
            <a:r>
              <a:rPr lang="nl-BE" sz="2000" b="0" i="1" u="none" strike="noStrike" cap="none" dirty="0" err="1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don't</a:t>
            </a:r>
            <a:r>
              <a:rPr lang="nl-BE" sz="2000" b="0" i="1" u="none" strike="noStrike" cap="none" dirty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 talk </a:t>
            </a:r>
            <a:r>
              <a:rPr lang="nl-BE" sz="2000" b="0" i="1" u="none" strike="noStrike" cap="none" dirty="0" err="1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about</a:t>
            </a:r>
            <a:r>
              <a:rPr lang="nl-BE" sz="2000" b="0" i="1" u="none" strike="noStrike" cap="none" dirty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 </a:t>
            </a:r>
            <a:r>
              <a:rPr lang="nl-BE" sz="2000" b="0" i="1" u="none" strike="noStrike" cap="none" dirty="0" err="1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nature</a:t>
            </a:r>
            <a:r>
              <a:rPr lang="nl-BE" sz="2000" b="0" i="1" u="none" strike="noStrike" cap="none" dirty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, but </a:t>
            </a:r>
            <a:r>
              <a:rPr lang="nl-BE" sz="2000" b="0" i="1" u="none" strike="noStrike" cap="none" dirty="0" err="1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it</a:t>
            </a:r>
            <a:r>
              <a:rPr lang="nl-BE" sz="2000" b="0" i="1" u="none" strike="noStrike" cap="none" dirty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 is the </a:t>
            </a:r>
            <a:r>
              <a:rPr lang="nl-BE" sz="2000" b="1" i="1" u="none" strike="noStrike" cap="none" dirty="0" err="1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stepping</a:t>
            </a:r>
            <a:r>
              <a:rPr lang="nl-BE" sz="2000" b="1" i="1" u="none" strike="noStrike" cap="none" dirty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 </a:t>
            </a:r>
            <a:r>
              <a:rPr lang="nl-BE" sz="2000" b="1" i="1" u="none" strike="noStrike" cap="none" dirty="0" err="1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stone</a:t>
            </a:r>
            <a:r>
              <a:rPr lang="nl-BE" sz="2000" b="1" i="1" u="none" strike="noStrike" cap="none" dirty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 </a:t>
            </a:r>
            <a:r>
              <a:rPr lang="nl-BE" sz="2000" b="1" i="1" u="none" strike="noStrike" cap="none" dirty="0" err="1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to</a:t>
            </a:r>
            <a:r>
              <a:rPr lang="nl-BE" sz="2000" b="1" i="1" u="none" strike="noStrike" cap="none" dirty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 </a:t>
            </a:r>
            <a:r>
              <a:rPr lang="nl-BE" sz="2000" b="1" i="1" u="none" strike="noStrike" cap="none" dirty="0" err="1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nature</a:t>
            </a:r>
            <a:r>
              <a:rPr lang="nl-BE" sz="2000" b="1" i="1" u="none" strike="noStrike" cap="none" dirty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 </a:t>
            </a:r>
            <a:r>
              <a:rPr lang="nl-BE" sz="2000" b="0" i="1" u="none" strike="noStrike" cap="none" dirty="0" err="1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because</a:t>
            </a:r>
            <a:r>
              <a:rPr lang="nl-BE" sz="2000" b="0" i="1" u="none" strike="noStrike" cap="none" dirty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 </a:t>
            </a:r>
            <a:r>
              <a:rPr lang="nl-BE" sz="2000" b="0" i="1" u="none" strike="noStrike" cap="none" dirty="0" err="1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you</a:t>
            </a:r>
            <a:r>
              <a:rPr lang="nl-BE" sz="2000" b="0" i="1" u="none" strike="noStrike" cap="none" dirty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 have lots of green, </a:t>
            </a:r>
            <a:r>
              <a:rPr lang="nl-BE" sz="2000" b="0" i="1" u="none" strike="noStrike" cap="none" dirty="0" err="1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and</a:t>
            </a:r>
            <a:r>
              <a:rPr lang="nl-BE" sz="2000" b="0" i="1" u="none" strike="noStrike" cap="none" dirty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 lots of </a:t>
            </a:r>
            <a:r>
              <a:rPr lang="nl-BE" sz="2000" b="0" i="1" u="none" strike="noStrike" cap="none" dirty="0" err="1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animals</a:t>
            </a:r>
            <a:r>
              <a:rPr lang="nl-BE" sz="2000" b="0" i="1" u="none" strike="noStrike" cap="none" dirty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, </a:t>
            </a:r>
            <a:r>
              <a:rPr lang="nl-BE" sz="2000" b="0" i="1" u="none" strike="noStrike" cap="none" dirty="0" err="1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and</a:t>
            </a:r>
            <a:r>
              <a:rPr lang="nl-BE" sz="2000" b="0" i="1" u="none" strike="noStrike" cap="none" dirty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 the </a:t>
            </a:r>
            <a:r>
              <a:rPr lang="nl-BE" sz="2000" b="0" i="1" u="none" strike="noStrike" cap="none" dirty="0" err="1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same</a:t>
            </a:r>
            <a:r>
              <a:rPr lang="nl-BE" sz="2000" b="0" i="1" u="none" strike="noStrike" cap="none" dirty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 plants </a:t>
            </a:r>
            <a:r>
              <a:rPr lang="nl-BE" sz="2000" b="0" i="1" u="none" strike="noStrike" cap="none" dirty="0" err="1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that</a:t>
            </a:r>
            <a:r>
              <a:rPr lang="nl-BE" sz="2000" b="0" i="1" u="none" strike="noStrike" cap="none" dirty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 </a:t>
            </a:r>
            <a:r>
              <a:rPr lang="nl-BE" sz="2000" b="0" i="1" u="none" strike="noStrike" cap="none" dirty="0" err="1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grow</a:t>
            </a:r>
            <a:r>
              <a:rPr lang="nl-BE" sz="2000" b="0" i="1" u="none" strike="noStrike" cap="none" dirty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 </a:t>
            </a:r>
            <a:r>
              <a:rPr lang="nl-BE" sz="2000" b="0" i="1" u="none" strike="noStrike" cap="none" dirty="0" err="1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elsewhere</a:t>
            </a:r>
            <a:r>
              <a:rPr lang="nl-BE" sz="2000" b="0" i="1" u="none" strike="noStrike" cap="none" dirty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.” </a:t>
            </a:r>
            <a:endParaRPr sz="2000" i="1" dirty="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2" name="Tekstvak 1"/>
          <p:cNvSpPr txBox="1"/>
          <p:nvPr/>
        </p:nvSpPr>
        <p:spPr>
          <a:xfrm>
            <a:off x="452373" y="726449"/>
            <a:ext cx="53630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000" b="1" dirty="0" err="1">
                <a:latin typeface="Corbel" pitchFamily="34" charset="0"/>
              </a:rPr>
              <a:t>Reconnecting</a:t>
            </a:r>
            <a:r>
              <a:rPr lang="nl-BE" sz="2000" b="1" dirty="0">
                <a:latin typeface="Corbel" pitchFamily="34" charset="0"/>
              </a:rPr>
              <a:t> </a:t>
            </a:r>
            <a:r>
              <a:rPr lang="nl-BE" sz="2000" b="1" dirty="0" err="1">
                <a:latin typeface="Corbel" pitchFamily="34" charset="0"/>
              </a:rPr>
              <a:t>people</a:t>
            </a:r>
            <a:r>
              <a:rPr lang="nl-BE" sz="2000" b="1" dirty="0">
                <a:latin typeface="Corbel" pitchFamily="34" charset="0"/>
              </a:rPr>
              <a:t> </a:t>
            </a:r>
            <a:r>
              <a:rPr lang="nl-BE" sz="2000" b="1" dirty="0" err="1">
                <a:latin typeface="Corbel" pitchFamily="34" charset="0"/>
              </a:rPr>
              <a:t>with</a:t>
            </a:r>
            <a:r>
              <a:rPr lang="nl-BE" sz="2000" b="1" dirty="0">
                <a:latin typeface="Corbel" pitchFamily="34" charset="0"/>
              </a:rPr>
              <a:t> </a:t>
            </a:r>
            <a:r>
              <a:rPr lang="nl-BE" sz="2000" b="1" dirty="0" err="1">
                <a:latin typeface="Corbel" pitchFamily="34" charset="0"/>
              </a:rPr>
              <a:t>nature</a:t>
            </a:r>
            <a:r>
              <a:rPr lang="nl-BE" sz="2000" b="1" dirty="0">
                <a:latin typeface="Corbel" pitchFamily="34" charset="0"/>
              </a:rPr>
              <a:t> &amp; </a:t>
            </a:r>
            <a:r>
              <a:rPr lang="nl-BE" sz="2000" b="1" dirty="0" err="1">
                <a:latin typeface="Corbel" pitchFamily="34" charset="0"/>
              </a:rPr>
              <a:t>agriculture</a:t>
            </a:r>
            <a:endParaRPr lang="nl-BE" sz="2000" b="1" dirty="0">
              <a:latin typeface="Corbel" pitchFamily="34" charset="0"/>
            </a:endParaRPr>
          </a:p>
        </p:txBody>
      </p:sp>
      <p:sp>
        <p:nvSpPr>
          <p:cNvPr id="3" name="Tekstvak 2"/>
          <p:cNvSpPr txBox="1"/>
          <p:nvPr/>
        </p:nvSpPr>
        <p:spPr>
          <a:xfrm>
            <a:off x="6748561" y="1020474"/>
            <a:ext cx="5037443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61704">
              <a:buClrTx/>
            </a:pPr>
            <a:r>
              <a:rPr lang="en-US" sz="2000" i="1" kern="1200" dirty="0">
                <a:solidFill>
                  <a:prstClr val="black"/>
                </a:solidFill>
                <a:latin typeface="Corbel" pitchFamily="34" charset="0"/>
                <a:ea typeface="+mn-ea"/>
                <a:cs typeface="+mn-cs"/>
              </a:rPr>
              <a:t>“The </a:t>
            </a:r>
            <a:r>
              <a:rPr lang="en-US" sz="2000" b="1" i="1" kern="1200" dirty="0">
                <a:solidFill>
                  <a:prstClr val="black"/>
                </a:solidFill>
                <a:latin typeface="Corbel" pitchFamily="34" charset="0"/>
                <a:ea typeface="+mn-ea"/>
                <a:cs typeface="+mn-cs"/>
              </a:rPr>
              <a:t>community</a:t>
            </a:r>
            <a:r>
              <a:rPr lang="en-US" sz="2000" i="1" kern="1200" dirty="0">
                <a:solidFill>
                  <a:prstClr val="black"/>
                </a:solidFill>
                <a:latin typeface="Corbel" pitchFamily="34" charset="0"/>
                <a:ea typeface="+mn-ea"/>
                <a:cs typeface="+mn-cs"/>
              </a:rPr>
              <a:t> helps tremendously. Building a branch wall is typically something that the volunteers or participants do.”</a:t>
            </a:r>
          </a:p>
          <a:p>
            <a:endParaRPr lang="nl-BE" sz="1600" dirty="0">
              <a:latin typeface="Corbel" pitchFamily="34" charset="0"/>
            </a:endParaRPr>
          </a:p>
        </p:txBody>
      </p:sp>
      <p:sp>
        <p:nvSpPr>
          <p:cNvPr id="14" name="Tekstvak 13"/>
          <p:cNvSpPr txBox="1"/>
          <p:nvPr/>
        </p:nvSpPr>
        <p:spPr>
          <a:xfrm>
            <a:off x="6763695" y="695695"/>
            <a:ext cx="52915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000" b="1" dirty="0" err="1">
                <a:latin typeface="Corbel" pitchFamily="34" charset="0"/>
              </a:rPr>
              <a:t>Supported</a:t>
            </a:r>
            <a:r>
              <a:rPr lang="nl-BE" sz="2000" b="1" dirty="0">
                <a:latin typeface="Corbel" pitchFamily="34" charset="0"/>
              </a:rPr>
              <a:t> </a:t>
            </a:r>
            <a:r>
              <a:rPr lang="nl-BE" sz="2000" b="1" dirty="0" err="1">
                <a:latin typeface="Corbel" pitchFamily="34" charset="0"/>
              </a:rPr>
              <a:t>by</a:t>
            </a:r>
            <a:r>
              <a:rPr lang="nl-BE" sz="2000" b="1" dirty="0">
                <a:latin typeface="Corbel" pitchFamily="34" charset="0"/>
              </a:rPr>
              <a:t> nature </a:t>
            </a:r>
            <a:r>
              <a:rPr lang="nl-BE" sz="2000" b="1" dirty="0" err="1">
                <a:latin typeface="Corbel" pitchFamily="34" charset="0"/>
              </a:rPr>
              <a:t>and</a:t>
            </a:r>
            <a:r>
              <a:rPr lang="nl-BE" sz="2000" b="1" dirty="0">
                <a:latin typeface="Corbel" pitchFamily="34" charset="0"/>
              </a:rPr>
              <a:t> </a:t>
            </a:r>
            <a:r>
              <a:rPr lang="nl-BE" sz="2000" b="1" dirty="0" err="1">
                <a:latin typeface="Corbel" pitchFamily="34" charset="0"/>
              </a:rPr>
              <a:t>the</a:t>
            </a:r>
            <a:r>
              <a:rPr lang="nl-BE" sz="2000" b="1" dirty="0">
                <a:latin typeface="Corbel" pitchFamily="34" charset="0"/>
              </a:rPr>
              <a:t> community</a:t>
            </a:r>
          </a:p>
        </p:txBody>
      </p:sp>
      <p:sp>
        <p:nvSpPr>
          <p:cNvPr id="5" name="Tekstvak 4"/>
          <p:cNvSpPr txBox="1"/>
          <p:nvPr/>
        </p:nvSpPr>
        <p:spPr>
          <a:xfrm>
            <a:off x="405996" y="2450859"/>
            <a:ext cx="667253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>
                <a:latin typeface="Corbel" pitchFamily="34" charset="0"/>
              </a:rPr>
              <a:t>“People with burnout, schools that have care requests, timeout projects for young people. The </a:t>
            </a:r>
            <a:r>
              <a:rPr lang="en-US" sz="2000" b="1" i="1" dirty="0">
                <a:latin typeface="Corbel" pitchFamily="34" charset="0"/>
              </a:rPr>
              <a:t>expectations of a farm are very high </a:t>
            </a:r>
            <a:r>
              <a:rPr lang="en-US" sz="2000" i="1" dirty="0">
                <a:latin typeface="Corbel" pitchFamily="34" charset="0"/>
              </a:rPr>
              <a:t>and so is our willpower. But it is all on our own initiative and </a:t>
            </a:r>
            <a:r>
              <a:rPr lang="en-US" sz="2000" b="1" i="1" dirty="0">
                <a:latin typeface="Corbel" pitchFamily="34" charset="0"/>
              </a:rPr>
              <a:t>within our own time</a:t>
            </a:r>
            <a:r>
              <a:rPr lang="en-US" sz="2000" i="1" dirty="0">
                <a:latin typeface="Corbel" pitchFamily="34" charset="0"/>
              </a:rPr>
              <a:t>.”</a:t>
            </a:r>
          </a:p>
        </p:txBody>
      </p:sp>
      <p:pic>
        <p:nvPicPr>
          <p:cNvPr id="8" name="Afbeelding 7" descr="Afbeelding met gras, buiten, lucht, veld&#10;&#10;Automatisch gegenereerde beschrijving">
            <a:extLst>
              <a:ext uri="{FF2B5EF4-FFF2-40B4-BE49-F238E27FC236}">
                <a16:creationId xmlns:a16="http://schemas.microsoft.com/office/drawing/2014/main" id="{AC1CA7AB-D230-3CE9-8FC6-82496B58117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7090" b="34674"/>
          <a:stretch/>
        </p:blipFill>
        <p:spPr>
          <a:xfrm>
            <a:off x="0" y="3859548"/>
            <a:ext cx="12537233" cy="3595301"/>
          </a:xfrm>
          <a:prstGeom prst="rect">
            <a:avLst/>
          </a:prstGeom>
        </p:spPr>
      </p:pic>
      <p:sp>
        <p:nvSpPr>
          <p:cNvPr id="15" name="Tekstvak 14">
            <a:extLst>
              <a:ext uri="{FF2B5EF4-FFF2-40B4-BE49-F238E27FC236}">
                <a16:creationId xmlns:a16="http://schemas.microsoft.com/office/drawing/2014/main" id="{A724E326-C100-85CE-0547-E2D48E50D176}"/>
              </a:ext>
            </a:extLst>
          </p:cNvPr>
          <p:cNvSpPr txBox="1"/>
          <p:nvPr/>
        </p:nvSpPr>
        <p:spPr>
          <a:xfrm>
            <a:off x="6433072" y="3576287"/>
            <a:ext cx="58557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SzPts val="2000"/>
            </a:pPr>
            <a:r>
              <a:rPr lang="en-US" sz="1800" b="1" dirty="0" err="1">
                <a:latin typeface="Corbel" pitchFamily="34" charset="0"/>
                <a:ea typeface="Corbel"/>
                <a:cs typeface="Corbel"/>
                <a:sym typeface="Corbel"/>
              </a:rPr>
              <a:t>Plukboerderij</a:t>
            </a:r>
            <a:r>
              <a:rPr lang="en-US" sz="1800" b="1" dirty="0">
                <a:latin typeface="Corbel" pitchFamily="34" charset="0"/>
                <a:ea typeface="Corbel"/>
                <a:cs typeface="Corbel"/>
                <a:sym typeface="Corbel"/>
              </a:rPr>
              <a:t> </a:t>
            </a:r>
            <a:r>
              <a:rPr lang="en-US" sz="1800" b="1" dirty="0" err="1">
                <a:latin typeface="Corbel" pitchFamily="34" charset="0"/>
                <a:ea typeface="Corbel"/>
                <a:cs typeface="Corbel"/>
                <a:sym typeface="Corbel"/>
              </a:rPr>
              <a:t>Grondig</a:t>
            </a:r>
            <a:r>
              <a:rPr lang="en-US" sz="1800" b="1" dirty="0">
                <a:latin typeface="Corbel" pitchFamily="34" charset="0"/>
                <a:ea typeface="Corbel"/>
                <a:cs typeface="Corbel"/>
                <a:sym typeface="Corbel"/>
              </a:rPr>
              <a:t>: Supported by a strong community</a:t>
            </a:r>
            <a:endParaRPr lang="en-US" sz="1800" b="1" dirty="0">
              <a:latin typeface="Corbel" pitchFamily="34" charset="0"/>
            </a:endParaRP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2DA136C9-7D0E-2963-35A7-A2A8A050BCEA}"/>
              </a:ext>
            </a:extLst>
          </p:cNvPr>
          <p:cNvSpPr txBox="1"/>
          <p:nvPr/>
        </p:nvSpPr>
        <p:spPr>
          <a:xfrm>
            <a:off x="452373" y="2103819"/>
            <a:ext cx="691661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b="1" dirty="0">
                <a:latin typeface="Corbel" pitchFamily="34" charset="0"/>
                <a:sym typeface="Corbel"/>
              </a:rPr>
              <a:t>Multitude of expectations towards </a:t>
            </a:r>
            <a:r>
              <a:rPr lang="en-GB" sz="2000" b="1" dirty="0" err="1">
                <a:latin typeface="Corbel" pitchFamily="34" charset="0"/>
                <a:sym typeface="Corbel"/>
              </a:rPr>
              <a:t>agro</a:t>
            </a:r>
            <a:r>
              <a:rPr lang="en-GB" sz="2000" b="1" dirty="0">
                <a:latin typeface="Corbel" pitchFamily="34" charset="0"/>
                <a:sym typeface="Corbel"/>
              </a:rPr>
              <a:t>-ecological farmers </a:t>
            </a:r>
            <a:endParaRPr lang="en-GB" sz="2000" b="1" dirty="0">
              <a:latin typeface="Corbe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13250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vak 5"/>
          <p:cNvSpPr txBox="1"/>
          <p:nvPr/>
        </p:nvSpPr>
        <p:spPr>
          <a:xfrm>
            <a:off x="453614" y="1305693"/>
            <a:ext cx="11284772" cy="712662"/>
          </a:xfrm>
          <a:prstGeom prst="rect">
            <a:avLst/>
          </a:prstGeom>
          <a:noFill/>
        </p:spPr>
        <p:txBody>
          <a:bodyPr wrap="square" lIns="96172" tIns="48085" rIns="96172" bIns="48085" rtlCol="0">
            <a:spAutoFit/>
          </a:bodyPr>
          <a:lstStyle/>
          <a:p>
            <a:r>
              <a:rPr lang="en-US" sz="2000" i="1" dirty="0">
                <a:latin typeface="Corbel" pitchFamily="34" charset="0"/>
              </a:rPr>
              <a:t>“We want to integrate </a:t>
            </a:r>
            <a:r>
              <a:rPr lang="en-US" sz="2000" b="1" i="1" dirty="0">
                <a:latin typeface="Corbel" pitchFamily="34" charset="0"/>
              </a:rPr>
              <a:t>more trees </a:t>
            </a:r>
            <a:r>
              <a:rPr lang="en-US" sz="2000" i="1" dirty="0">
                <a:latin typeface="Corbel" pitchFamily="34" charset="0"/>
              </a:rPr>
              <a:t>into agricultural practice, but this is </a:t>
            </a:r>
            <a:r>
              <a:rPr lang="en-US" sz="2000" b="1" i="1" dirty="0">
                <a:latin typeface="Corbel" pitchFamily="34" charset="0"/>
              </a:rPr>
              <a:t>not allowed</a:t>
            </a:r>
            <a:r>
              <a:rPr lang="en-US" sz="2000" i="1" dirty="0">
                <a:latin typeface="Corbel" pitchFamily="34" charset="0"/>
              </a:rPr>
              <a:t>. There is also a </a:t>
            </a:r>
            <a:r>
              <a:rPr lang="en-US" sz="2000" b="1" i="1" dirty="0">
                <a:latin typeface="Corbel" pitchFamily="34" charset="0"/>
              </a:rPr>
              <a:t>need for a shed</a:t>
            </a:r>
            <a:r>
              <a:rPr lang="en-US" sz="2000" i="1" dirty="0">
                <a:latin typeface="Corbel" pitchFamily="34" charset="0"/>
              </a:rPr>
              <a:t>, but this is also </a:t>
            </a:r>
            <a:r>
              <a:rPr lang="en-US" sz="2000" b="1" i="1" dirty="0">
                <a:latin typeface="Corbel" pitchFamily="34" charset="0"/>
              </a:rPr>
              <a:t>not allowed</a:t>
            </a:r>
            <a:r>
              <a:rPr lang="en-US" sz="2000" i="1" dirty="0">
                <a:latin typeface="Corbel" pitchFamily="34" charset="0"/>
              </a:rPr>
              <a:t>. As a result, the machines have to be outside and that is not good.”</a:t>
            </a:r>
          </a:p>
        </p:txBody>
      </p:sp>
      <p:sp>
        <p:nvSpPr>
          <p:cNvPr id="4" name="Tekstvak 3"/>
          <p:cNvSpPr txBox="1"/>
          <p:nvPr/>
        </p:nvSpPr>
        <p:spPr>
          <a:xfrm>
            <a:off x="2766646" y="249835"/>
            <a:ext cx="7351693" cy="6955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lnSpc>
                <a:spcPct val="90000"/>
              </a:lnSpc>
              <a:spcBef>
                <a:spcPts val="1000"/>
              </a:spcBef>
              <a:buSzPts val="2000"/>
            </a:pPr>
            <a:r>
              <a:rPr lang="en-US" sz="2800" b="1" dirty="0">
                <a:latin typeface="Corbel" pitchFamily="34" charset="0"/>
                <a:ea typeface="Corbel"/>
                <a:cs typeface="Corbel"/>
                <a:sym typeface="Corbel"/>
              </a:rPr>
              <a:t>3. Struggle with legislation and administration</a:t>
            </a:r>
            <a:endParaRPr lang="en-US" sz="3600" b="1" dirty="0">
              <a:latin typeface="Corbel" pitchFamily="34" charset="0"/>
              <a:cs typeface="Calibri"/>
              <a:sym typeface="Calibri"/>
            </a:endParaRPr>
          </a:p>
          <a:p>
            <a:endParaRPr lang="nl-BE" b="1" dirty="0"/>
          </a:p>
        </p:txBody>
      </p:sp>
      <p:sp>
        <p:nvSpPr>
          <p:cNvPr id="5" name="Tekstvak 4"/>
          <p:cNvSpPr txBox="1"/>
          <p:nvPr/>
        </p:nvSpPr>
        <p:spPr>
          <a:xfrm>
            <a:off x="453614" y="2563304"/>
            <a:ext cx="496321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nl-BE" sz="2000" dirty="0" err="1">
                <a:latin typeface="Corbel" pitchFamily="34" charset="0"/>
              </a:rPr>
              <a:t>Some</a:t>
            </a:r>
            <a:r>
              <a:rPr lang="nl-BE" sz="2000" dirty="0">
                <a:latin typeface="Corbel" pitchFamily="34" charset="0"/>
              </a:rPr>
              <a:t> </a:t>
            </a:r>
            <a:r>
              <a:rPr lang="nl-BE" sz="2000" dirty="0" err="1">
                <a:latin typeface="Corbel" pitchFamily="34" charset="0"/>
              </a:rPr>
              <a:t>suggestions</a:t>
            </a:r>
            <a:r>
              <a:rPr lang="nl-BE" sz="2000" dirty="0">
                <a:latin typeface="Corbel" pitchFamily="34" charset="0"/>
              </a:rPr>
              <a:t>: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>
                <a:latin typeface="Corbel" pitchFamily="34" charset="0"/>
              </a:rPr>
              <a:t>Provide clarity about what is (not) allowed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>
                <a:latin typeface="Corbel" pitchFamily="34" charset="0"/>
              </a:rPr>
              <a:t>Simplify and accelerate administration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nl-BE" sz="2000" dirty="0" err="1">
                <a:latin typeface="Corbel" pitchFamily="34" charset="0"/>
              </a:rPr>
              <a:t>Dialogue</a:t>
            </a:r>
            <a:endParaRPr lang="nl-BE" sz="2000" dirty="0">
              <a:latin typeface="Corbel" pitchFamily="34" charset="0"/>
            </a:endParaRPr>
          </a:p>
        </p:txBody>
      </p:sp>
      <p:pic>
        <p:nvPicPr>
          <p:cNvPr id="12" name="Google Shape;169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357769" y="2721685"/>
            <a:ext cx="5834231" cy="4156495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70;p9"/>
          <p:cNvSpPr/>
          <p:nvPr/>
        </p:nvSpPr>
        <p:spPr>
          <a:xfrm>
            <a:off x="9041058" y="5128447"/>
            <a:ext cx="467652" cy="847720"/>
          </a:xfrm>
          <a:prstGeom prst="ellipse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Tekstvak 14">
            <a:extLst>
              <a:ext uri="{FF2B5EF4-FFF2-40B4-BE49-F238E27FC236}">
                <a16:creationId xmlns:a16="http://schemas.microsoft.com/office/drawing/2014/main" id="{11850503-68CA-0774-1C73-B1F6EA8868BC}"/>
              </a:ext>
            </a:extLst>
          </p:cNvPr>
          <p:cNvSpPr txBox="1"/>
          <p:nvPr/>
        </p:nvSpPr>
        <p:spPr>
          <a:xfrm>
            <a:off x="6260017" y="2378638"/>
            <a:ext cx="54783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SzPts val="2000"/>
            </a:pPr>
            <a:r>
              <a:rPr lang="en-US" sz="1800" b="1" dirty="0" err="1">
                <a:latin typeface="Corbel" pitchFamily="34" charset="0"/>
                <a:sym typeface="Corbel"/>
              </a:rPr>
              <a:t>Plukboerderij</a:t>
            </a:r>
            <a:r>
              <a:rPr lang="en-US" sz="1800" b="1" dirty="0">
                <a:latin typeface="Corbel" pitchFamily="34" charset="0"/>
                <a:sym typeface="Corbel"/>
              </a:rPr>
              <a:t> </a:t>
            </a:r>
            <a:r>
              <a:rPr lang="en-US" sz="1800" b="1" dirty="0" err="1">
                <a:latin typeface="Corbel" pitchFamily="34" charset="0"/>
                <a:sym typeface="Corbel"/>
              </a:rPr>
              <a:t>Grondig</a:t>
            </a:r>
            <a:r>
              <a:rPr lang="en-US" sz="1800" b="1" dirty="0">
                <a:latin typeface="Corbel" pitchFamily="34" charset="0"/>
                <a:sym typeface="Corbel"/>
              </a:rPr>
              <a:t>: beavers, what to do?</a:t>
            </a:r>
            <a:endParaRPr lang="en-US" sz="1800" b="1" dirty="0">
              <a:latin typeface="Corbel" pitchFamily="34" charset="0"/>
            </a:endParaRP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4A235712-E90B-EB28-63EE-C1A51EE6839D}"/>
              </a:ext>
            </a:extLst>
          </p:cNvPr>
          <p:cNvSpPr txBox="1"/>
          <p:nvPr/>
        </p:nvSpPr>
        <p:spPr>
          <a:xfrm>
            <a:off x="495405" y="1028052"/>
            <a:ext cx="691661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b="1" dirty="0">
                <a:latin typeface="Corbel" pitchFamily="34" charset="0"/>
                <a:sym typeface="Corbel"/>
              </a:rPr>
              <a:t>Plenty of restrictions</a:t>
            </a:r>
            <a:endParaRPr lang="en-GB" sz="2000" b="1" dirty="0">
              <a:latin typeface="Corbe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14700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/>
          <p:cNvSpPr txBox="1"/>
          <p:nvPr/>
        </p:nvSpPr>
        <p:spPr>
          <a:xfrm>
            <a:off x="2342397" y="127914"/>
            <a:ext cx="7507183" cy="6955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lnSpc>
                <a:spcPct val="90000"/>
              </a:lnSpc>
              <a:spcBef>
                <a:spcPts val="1000"/>
              </a:spcBef>
              <a:buSzPts val="2000"/>
            </a:pPr>
            <a:r>
              <a:rPr lang="en-US" sz="2800" b="1" dirty="0">
                <a:latin typeface="Corbel" pitchFamily="34" charset="0"/>
                <a:ea typeface="Corbel"/>
                <a:cs typeface="Corbel"/>
                <a:sym typeface="Corbel"/>
              </a:rPr>
              <a:t>4. Uncertainty about longer term access to land</a:t>
            </a:r>
            <a:endParaRPr lang="en-US" sz="3600" b="1" dirty="0">
              <a:latin typeface="Corbel" pitchFamily="34" charset="0"/>
              <a:cs typeface="Calibri"/>
              <a:sym typeface="Calibri"/>
            </a:endParaRPr>
          </a:p>
          <a:p>
            <a:endParaRPr lang="nl-BE" b="1" dirty="0"/>
          </a:p>
        </p:txBody>
      </p:sp>
      <p:pic>
        <p:nvPicPr>
          <p:cNvPr id="15" name="Google Shape;283;p20" descr="Geen fotobeschrijving beschikbaar."/>
          <p:cNvPicPr preferRelativeResize="0"/>
          <p:nvPr/>
        </p:nvPicPr>
        <p:blipFill rotWithShape="1">
          <a:blip r:embed="rId3">
            <a:alphaModFix/>
          </a:blip>
          <a:srcRect l="22064"/>
          <a:stretch/>
        </p:blipFill>
        <p:spPr>
          <a:xfrm>
            <a:off x="7781752" y="3336217"/>
            <a:ext cx="4135655" cy="352044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kstvak 2"/>
          <p:cNvSpPr txBox="1"/>
          <p:nvPr/>
        </p:nvSpPr>
        <p:spPr>
          <a:xfrm>
            <a:off x="7781752" y="2740107"/>
            <a:ext cx="50195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SzPts val="2000"/>
            </a:pPr>
            <a:r>
              <a:rPr lang="en-US" sz="1800" b="1" dirty="0" err="1">
                <a:latin typeface="Corbel" pitchFamily="34" charset="0"/>
                <a:ea typeface="Corbel"/>
                <a:cs typeface="Corbel"/>
                <a:sym typeface="Corbel"/>
              </a:rPr>
              <a:t>Speckbosch</a:t>
            </a:r>
            <a:r>
              <a:rPr lang="en-US" sz="1800" b="1" dirty="0">
                <a:latin typeface="Corbel" pitchFamily="34" charset="0"/>
                <a:ea typeface="Corbel"/>
                <a:cs typeface="Corbel"/>
                <a:sym typeface="Corbel"/>
              </a:rPr>
              <a:t>: providing c</a:t>
            </a:r>
            <a:r>
              <a:rPr lang="en-US" sz="1800" b="1" dirty="0">
                <a:latin typeface="Corbel" pitchFamily="34" charset="0"/>
                <a:sym typeface="Corbel"/>
              </a:rPr>
              <a:t>heap and circular management of green spaces</a:t>
            </a:r>
            <a:endParaRPr lang="en-US" sz="1800" b="1" dirty="0">
              <a:latin typeface="Corbel" pitchFamily="34" charset="0"/>
            </a:endParaRPr>
          </a:p>
        </p:txBody>
      </p:sp>
      <p:sp>
        <p:nvSpPr>
          <p:cNvPr id="7" name="Tekstvak 6"/>
          <p:cNvSpPr txBox="1"/>
          <p:nvPr/>
        </p:nvSpPr>
        <p:spPr>
          <a:xfrm>
            <a:off x="131897" y="3481460"/>
            <a:ext cx="7500769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nl-BE" sz="2000" dirty="0" err="1">
                <a:latin typeface="Corbel" pitchFamily="34" charset="0"/>
              </a:rPr>
              <a:t>Some</a:t>
            </a:r>
            <a:r>
              <a:rPr lang="nl-BE" sz="2000" dirty="0">
                <a:latin typeface="Corbel" pitchFamily="34" charset="0"/>
              </a:rPr>
              <a:t> </a:t>
            </a:r>
            <a:r>
              <a:rPr lang="nl-BE" sz="2000" dirty="0" err="1">
                <a:latin typeface="Corbel" pitchFamily="34" charset="0"/>
              </a:rPr>
              <a:t>suggestions</a:t>
            </a:r>
            <a:r>
              <a:rPr lang="nl-BE" sz="2000" dirty="0">
                <a:latin typeface="Corbel" pitchFamily="34" charset="0"/>
              </a:rPr>
              <a:t>: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>
                <a:latin typeface="Corbel" pitchFamily="34" charset="0"/>
              </a:rPr>
              <a:t>Reserve space for long-term local food production </a:t>
            </a:r>
            <a:r>
              <a:rPr lang="en-US" sz="2000" dirty="0">
                <a:solidFill>
                  <a:schemeClr val="dk1"/>
                </a:solidFill>
                <a:latin typeface="Corbel"/>
                <a:ea typeface="Corbel"/>
                <a:cs typeface="Corbel"/>
              </a:rPr>
              <a:t>(farmers invest in trees, perennial crops, soil restoration, local community,…)</a:t>
            </a:r>
            <a:endParaRPr lang="en-US" sz="2000" dirty="0">
              <a:latin typeface="Corbel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>
                <a:latin typeface="Corbel" pitchFamily="34" charset="0"/>
              </a:rPr>
              <a:t>Define clear conditions towards the farmers (e.g. no external feed for animals)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>
                <a:latin typeface="Corbel" pitchFamily="34" charset="0"/>
              </a:rPr>
              <a:t>Find the right balance between protection of nature and protection of the farmers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>
                <a:latin typeface="Corbel" pitchFamily="34" charset="0"/>
              </a:rPr>
              <a:t>Dialogue</a:t>
            </a:r>
          </a:p>
        </p:txBody>
      </p:sp>
      <p:sp>
        <p:nvSpPr>
          <p:cNvPr id="9" name="Rechthoek 8"/>
          <p:cNvSpPr/>
          <p:nvPr/>
        </p:nvSpPr>
        <p:spPr>
          <a:xfrm>
            <a:off x="32273" y="1522738"/>
            <a:ext cx="745130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i="1" dirty="0">
                <a:solidFill>
                  <a:schemeClr val="dk1"/>
                </a:solidFill>
                <a:latin typeface="Corbel"/>
                <a:ea typeface="Corbel"/>
                <a:cs typeface="Corbel"/>
              </a:rPr>
              <a:t>“The farmer needs some </a:t>
            </a:r>
            <a:r>
              <a:rPr lang="en-US" sz="2000" b="1" i="1" dirty="0">
                <a:solidFill>
                  <a:schemeClr val="dk1"/>
                </a:solidFill>
                <a:latin typeface="Corbel"/>
                <a:ea typeface="Corbel"/>
                <a:cs typeface="Corbel"/>
              </a:rPr>
              <a:t>protection</a:t>
            </a:r>
            <a:r>
              <a:rPr lang="en-US" sz="2000" i="1" dirty="0">
                <a:solidFill>
                  <a:schemeClr val="dk1"/>
                </a:solidFill>
                <a:latin typeface="Corbel"/>
                <a:ea typeface="Corbel"/>
                <a:cs typeface="Corbel"/>
              </a:rPr>
              <a:t> because he invests in his land, but the owner must also have possibilities to put more </a:t>
            </a:r>
            <a:r>
              <a:rPr lang="en-US" sz="2000" b="1" i="1" dirty="0">
                <a:solidFill>
                  <a:schemeClr val="dk1"/>
                </a:solidFill>
                <a:latin typeface="Corbel"/>
                <a:ea typeface="Corbel"/>
                <a:cs typeface="Corbel"/>
              </a:rPr>
              <a:t>restrictions</a:t>
            </a:r>
            <a:r>
              <a:rPr lang="en-US" sz="2000" i="1" dirty="0">
                <a:solidFill>
                  <a:schemeClr val="dk1"/>
                </a:solidFill>
                <a:latin typeface="Corbel"/>
                <a:ea typeface="Corbel"/>
                <a:cs typeface="Corbel"/>
              </a:rPr>
              <a:t> on the type of farming”</a:t>
            </a:r>
          </a:p>
          <a:p>
            <a:r>
              <a:rPr lang="en-US" sz="800" i="1" dirty="0">
                <a:solidFill>
                  <a:schemeClr val="dk1"/>
                </a:solidFill>
                <a:latin typeface="Corbel"/>
                <a:ea typeface="Corbel"/>
                <a:cs typeface="Corbel"/>
              </a:rPr>
              <a:t> </a:t>
            </a:r>
          </a:p>
          <a:p>
            <a:r>
              <a:rPr lang="en-US" sz="2000" i="1" dirty="0">
                <a:solidFill>
                  <a:schemeClr val="dk1"/>
                </a:solidFill>
                <a:latin typeface="Corbel"/>
                <a:ea typeface="Corbel"/>
                <a:cs typeface="Corbel"/>
              </a:rPr>
              <a:t>“I have a </a:t>
            </a:r>
            <a:r>
              <a:rPr lang="en-US" sz="2000" b="1" i="1" dirty="0">
                <a:solidFill>
                  <a:schemeClr val="dk1"/>
                </a:solidFill>
                <a:latin typeface="Corbel"/>
                <a:ea typeface="Corbel"/>
                <a:cs typeface="Corbel"/>
              </a:rPr>
              <a:t>5-year contract</a:t>
            </a:r>
            <a:r>
              <a:rPr lang="en-US" sz="2000" i="1" dirty="0">
                <a:solidFill>
                  <a:schemeClr val="dk1"/>
                </a:solidFill>
                <a:latin typeface="Corbel"/>
                <a:ea typeface="Corbel"/>
                <a:cs typeface="Corbel"/>
              </a:rPr>
              <a:t>. Most farmers who farm in nature reserve, they get a 1 year contract.”</a:t>
            </a: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2CE0C1A8-7DCB-BED4-AEF0-EB879EB45C61}"/>
              </a:ext>
            </a:extLst>
          </p:cNvPr>
          <p:cNvSpPr txBox="1"/>
          <p:nvPr/>
        </p:nvSpPr>
        <p:spPr>
          <a:xfrm>
            <a:off x="118881" y="1232444"/>
            <a:ext cx="691661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b="1" dirty="0">
                <a:latin typeface="Corbel" pitchFamily="34" charset="0"/>
                <a:sym typeface="Corbel"/>
              </a:rPr>
              <a:t>Farmers need some perspective</a:t>
            </a:r>
            <a:endParaRPr lang="en-GB" sz="2000" b="1" dirty="0">
              <a:latin typeface="Corbe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09357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30"/>
          <p:cNvSpPr txBox="1">
            <a:spLocks noGrp="1"/>
          </p:cNvSpPr>
          <p:nvPr>
            <p:ph type="body" idx="1"/>
          </p:nvPr>
        </p:nvSpPr>
        <p:spPr>
          <a:xfrm>
            <a:off x="267259" y="1131729"/>
            <a:ext cx="8539461" cy="8369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Pts val="2000"/>
              <a:buNone/>
            </a:pPr>
            <a:r>
              <a:rPr lang="en-US" sz="2000" i="1" dirty="0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“A nice one is a </a:t>
            </a:r>
            <a:r>
              <a:rPr lang="en-US" sz="2000" b="1" i="1" dirty="0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three-horned dung beetle </a:t>
            </a:r>
            <a:r>
              <a:rPr lang="en-US" sz="2000" i="1" dirty="0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that follows us, so where we have come, you now see it occurring and that is an indicator species.”</a:t>
            </a:r>
          </a:p>
        </p:txBody>
      </p:sp>
      <p:sp>
        <p:nvSpPr>
          <p:cNvPr id="375" name="Google Shape;375;p30"/>
          <p:cNvSpPr txBox="1"/>
          <p:nvPr/>
        </p:nvSpPr>
        <p:spPr>
          <a:xfrm>
            <a:off x="267259" y="2326533"/>
            <a:ext cx="8539461" cy="1323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BE" sz="2000" i="1" dirty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“We have </a:t>
            </a:r>
            <a:r>
              <a:rPr lang="nl-BE" sz="2000" i="1" dirty="0" err="1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for</a:t>
            </a:r>
            <a:r>
              <a:rPr lang="nl-BE" sz="2000" i="1" dirty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 </a:t>
            </a:r>
            <a:r>
              <a:rPr lang="nl-BE" sz="2000" i="1" dirty="0" err="1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example</a:t>
            </a:r>
            <a:r>
              <a:rPr lang="nl-BE" sz="2000" i="1" dirty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 bats, </a:t>
            </a:r>
            <a:r>
              <a:rPr lang="nl-BE" sz="2000" i="1" dirty="0" err="1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and</a:t>
            </a:r>
            <a:r>
              <a:rPr lang="nl-BE" sz="2000" i="1" dirty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 as we have a </a:t>
            </a:r>
            <a:r>
              <a:rPr lang="nl-BE" sz="2000" i="1" dirty="0" err="1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problem</a:t>
            </a:r>
            <a:r>
              <a:rPr lang="nl-BE" sz="2000" i="1" dirty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 </a:t>
            </a:r>
            <a:r>
              <a:rPr lang="nl-BE" sz="2000" i="1" dirty="0" err="1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with</a:t>
            </a:r>
            <a:r>
              <a:rPr lang="nl-BE" sz="2000" i="1" dirty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 a lot of </a:t>
            </a:r>
            <a:r>
              <a:rPr lang="nl-BE" sz="2000" i="1" dirty="0" err="1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caterpillars</a:t>
            </a:r>
            <a:r>
              <a:rPr lang="nl-BE" sz="2000" i="1" dirty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 </a:t>
            </a:r>
            <a:r>
              <a:rPr lang="nl-BE" sz="2000" i="1" dirty="0" err="1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that</a:t>
            </a:r>
            <a:r>
              <a:rPr lang="nl-BE" sz="2000" i="1" dirty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 </a:t>
            </a:r>
            <a:r>
              <a:rPr lang="nl-BE" sz="2000" i="1" dirty="0" err="1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nestle</a:t>
            </a:r>
            <a:r>
              <a:rPr lang="nl-BE" sz="2000" i="1" dirty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 in the </a:t>
            </a:r>
            <a:r>
              <a:rPr lang="nl-BE" sz="2000" i="1" dirty="0" err="1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tomatoes</a:t>
            </a:r>
            <a:r>
              <a:rPr lang="nl-BE" sz="2000" i="1" dirty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 </a:t>
            </a:r>
            <a:r>
              <a:rPr lang="nl-BE" sz="2000" i="1" dirty="0" err="1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and</a:t>
            </a:r>
            <a:r>
              <a:rPr lang="nl-BE" sz="2000" i="1" dirty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 </a:t>
            </a:r>
            <a:r>
              <a:rPr lang="nl-BE" sz="2000" i="1" dirty="0" err="1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grow</a:t>
            </a:r>
            <a:r>
              <a:rPr lang="nl-BE" sz="2000" i="1" dirty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 </a:t>
            </a:r>
            <a:r>
              <a:rPr lang="nl-BE" sz="2000" i="1" dirty="0" err="1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from</a:t>
            </a:r>
            <a:r>
              <a:rPr lang="nl-BE" sz="2000" i="1" dirty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 the </a:t>
            </a:r>
            <a:r>
              <a:rPr lang="nl-BE" sz="2000" i="1" dirty="0" err="1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inside</a:t>
            </a:r>
            <a:r>
              <a:rPr lang="nl-BE" sz="2000" i="1" dirty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 out, </a:t>
            </a:r>
            <a:r>
              <a:rPr lang="nl-BE" sz="2000" i="1" dirty="0" err="1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with</a:t>
            </a:r>
            <a:r>
              <a:rPr lang="nl-BE" sz="2000" i="1" dirty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 the </a:t>
            </a:r>
            <a:r>
              <a:rPr lang="nl-BE" sz="2000" b="1" i="1" dirty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bats</a:t>
            </a:r>
            <a:r>
              <a:rPr lang="nl-BE" sz="2000" i="1" dirty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 the </a:t>
            </a:r>
            <a:r>
              <a:rPr lang="nl-BE" sz="2000" i="1" dirty="0" err="1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natural</a:t>
            </a:r>
            <a:r>
              <a:rPr lang="nl-BE" sz="2000" i="1" dirty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 system is </a:t>
            </a:r>
            <a:r>
              <a:rPr lang="nl-BE" sz="2000" i="1" dirty="0" err="1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repaired</a:t>
            </a:r>
            <a:r>
              <a:rPr lang="nl-BE" sz="2000" i="1" dirty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 as the </a:t>
            </a:r>
            <a:r>
              <a:rPr lang="nl-BE" sz="2000" i="1" dirty="0" err="1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butterflies</a:t>
            </a:r>
            <a:r>
              <a:rPr lang="nl-BE" sz="2000" i="1" dirty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 </a:t>
            </a:r>
            <a:r>
              <a:rPr lang="nl-BE" sz="2000" i="1" dirty="0" err="1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fly</a:t>
            </a:r>
            <a:r>
              <a:rPr lang="nl-BE" sz="2000" i="1" dirty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 </a:t>
            </a:r>
            <a:r>
              <a:rPr lang="nl-BE" sz="2000" i="1" dirty="0" err="1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during</a:t>
            </a:r>
            <a:r>
              <a:rPr lang="nl-BE" sz="2000" i="1" dirty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 </a:t>
            </a:r>
            <a:r>
              <a:rPr lang="nl-BE" sz="2000" i="1" dirty="0" err="1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night</a:t>
            </a:r>
            <a:r>
              <a:rPr lang="nl-BE" sz="2000" i="1" dirty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 </a:t>
            </a:r>
            <a:r>
              <a:rPr lang="nl-BE" sz="2000" i="1" dirty="0" err="1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and</a:t>
            </a:r>
            <a:r>
              <a:rPr lang="nl-BE" sz="2000" i="1" dirty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 are </a:t>
            </a:r>
            <a:r>
              <a:rPr lang="nl-BE" sz="2000" i="1" dirty="0" err="1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eaten</a:t>
            </a:r>
            <a:r>
              <a:rPr lang="nl-BE" sz="2000" i="1" dirty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, </a:t>
            </a:r>
            <a:r>
              <a:rPr lang="nl-BE" sz="2000" i="1" dirty="0" err="1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so</a:t>
            </a:r>
            <a:r>
              <a:rPr lang="nl-BE" sz="2000" i="1" dirty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 </a:t>
            </a:r>
            <a:r>
              <a:rPr lang="nl-BE" sz="2000" i="1" dirty="0" err="1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the</a:t>
            </a:r>
            <a:r>
              <a:rPr lang="nl-BE" sz="2000" i="1" dirty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 </a:t>
            </a:r>
            <a:r>
              <a:rPr lang="nl-BE" sz="2000" b="1" i="1" dirty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pest </a:t>
            </a:r>
            <a:r>
              <a:rPr lang="nl-BE" sz="2000" b="1" i="1" dirty="0" err="1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remains</a:t>
            </a:r>
            <a:r>
              <a:rPr lang="nl-BE" sz="2000" b="1" i="1" dirty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 </a:t>
            </a:r>
            <a:r>
              <a:rPr lang="nl-BE" sz="2000" b="1" i="1" dirty="0" err="1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under</a:t>
            </a:r>
            <a:r>
              <a:rPr lang="nl-BE" sz="2000" b="1" i="1" dirty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 control</a:t>
            </a:r>
            <a:r>
              <a:rPr lang="nl-BE" sz="2000" i="1" dirty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.“</a:t>
            </a:r>
            <a:endParaRPr sz="2000" i="1" dirty="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pic>
        <p:nvPicPr>
          <p:cNvPr id="377" name="Google Shape;377;p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975558" y="666974"/>
            <a:ext cx="3268518" cy="3776648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kstvak 5"/>
          <p:cNvSpPr txBox="1"/>
          <p:nvPr/>
        </p:nvSpPr>
        <p:spPr>
          <a:xfrm>
            <a:off x="1183344" y="121301"/>
            <a:ext cx="9047934" cy="6955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90000"/>
              </a:lnSpc>
              <a:spcBef>
                <a:spcPts val="1000"/>
              </a:spcBef>
              <a:buSzPts val="2000"/>
            </a:pPr>
            <a:r>
              <a:rPr lang="en-US" sz="2800" b="1" dirty="0">
                <a:latin typeface="Corbel" pitchFamily="34" charset="0"/>
                <a:ea typeface="Corbel"/>
                <a:cs typeface="Corbel"/>
                <a:sym typeface="Corbel"/>
              </a:rPr>
              <a:t>5. Synergies and trade-offs between nature &amp; agriculture </a:t>
            </a:r>
            <a:endParaRPr lang="en-US" sz="3600" b="1" dirty="0">
              <a:latin typeface="Corbel" pitchFamily="34" charset="0"/>
              <a:cs typeface="Calibri"/>
              <a:sym typeface="Calibri"/>
            </a:endParaRPr>
          </a:p>
          <a:p>
            <a:pPr algn="ctr"/>
            <a:endParaRPr lang="nl-BE" b="1" dirty="0"/>
          </a:p>
        </p:txBody>
      </p:sp>
      <p:sp>
        <p:nvSpPr>
          <p:cNvPr id="8" name="Tekstvak 7"/>
          <p:cNvSpPr txBox="1"/>
          <p:nvPr/>
        </p:nvSpPr>
        <p:spPr>
          <a:xfrm>
            <a:off x="263002" y="773844"/>
            <a:ext cx="35270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000" b="1" dirty="0" err="1">
                <a:latin typeface="Corbel" pitchFamily="34" charset="0"/>
              </a:rPr>
              <a:t>Agriculture</a:t>
            </a:r>
            <a:r>
              <a:rPr lang="nl-BE" sz="2000" b="1" dirty="0">
                <a:latin typeface="Corbel" pitchFamily="34" charset="0"/>
              </a:rPr>
              <a:t> </a:t>
            </a:r>
            <a:r>
              <a:rPr lang="nl-BE" sz="2000" b="1" dirty="0" err="1">
                <a:latin typeface="Corbel" pitchFamily="34" charset="0"/>
              </a:rPr>
              <a:t>supporting</a:t>
            </a:r>
            <a:r>
              <a:rPr lang="nl-BE" sz="2000" b="1" dirty="0">
                <a:latin typeface="Corbel" pitchFamily="34" charset="0"/>
              </a:rPr>
              <a:t> </a:t>
            </a:r>
            <a:r>
              <a:rPr lang="nl-BE" sz="2000" b="1" dirty="0" err="1">
                <a:latin typeface="Corbel" pitchFamily="34" charset="0"/>
              </a:rPr>
              <a:t>nature</a:t>
            </a:r>
            <a:endParaRPr lang="nl-BE" sz="2000" b="1" dirty="0">
              <a:latin typeface="Corbel" pitchFamily="34" charset="0"/>
            </a:endParaRPr>
          </a:p>
        </p:txBody>
      </p:sp>
      <p:sp>
        <p:nvSpPr>
          <p:cNvPr id="9" name="Tekstvak 8"/>
          <p:cNvSpPr txBox="1"/>
          <p:nvPr/>
        </p:nvSpPr>
        <p:spPr>
          <a:xfrm>
            <a:off x="8975558" y="4443622"/>
            <a:ext cx="32685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ts val="2000"/>
            </a:pPr>
            <a:r>
              <a:rPr lang="nl-BE" sz="1800" b="1" dirty="0">
                <a:latin typeface="Corbel" pitchFamily="34" charset="0"/>
              </a:rPr>
              <a:t>Trees </a:t>
            </a:r>
            <a:r>
              <a:rPr lang="nl-BE" sz="1800" b="1" dirty="0" err="1">
                <a:latin typeface="Corbel" pitchFamily="34" charset="0"/>
              </a:rPr>
              <a:t>providing</a:t>
            </a:r>
            <a:r>
              <a:rPr lang="nl-BE" sz="1800" b="1" dirty="0">
                <a:latin typeface="Corbel" pitchFamily="34" charset="0"/>
              </a:rPr>
              <a:t> shelter </a:t>
            </a:r>
            <a:r>
              <a:rPr lang="nl-BE" sz="1800" b="1" dirty="0" err="1">
                <a:latin typeface="Corbel" pitchFamily="34" charset="0"/>
              </a:rPr>
              <a:t>for</a:t>
            </a:r>
            <a:r>
              <a:rPr lang="nl-BE" sz="1800" b="1" dirty="0">
                <a:latin typeface="Corbel" pitchFamily="34" charset="0"/>
              </a:rPr>
              <a:t> </a:t>
            </a:r>
            <a:r>
              <a:rPr lang="nl-BE" sz="1800" b="1" dirty="0" err="1">
                <a:latin typeface="Corbel" pitchFamily="34" charset="0"/>
              </a:rPr>
              <a:t>sheep</a:t>
            </a:r>
            <a:endParaRPr lang="nl-BE" sz="1800" b="1" dirty="0">
              <a:latin typeface="Corbel" pitchFamily="34" charset="0"/>
            </a:endParaRPr>
          </a:p>
          <a:p>
            <a:pPr>
              <a:buSzPts val="2000"/>
            </a:pPr>
            <a:r>
              <a:rPr lang="nl-BE" sz="1800" b="1" dirty="0" err="1">
                <a:latin typeface="Corbel" pitchFamily="34" charset="0"/>
              </a:rPr>
              <a:t>Sheep</a:t>
            </a:r>
            <a:r>
              <a:rPr lang="nl-BE" sz="1800" b="1" dirty="0">
                <a:latin typeface="Corbel" pitchFamily="34" charset="0"/>
              </a:rPr>
              <a:t> </a:t>
            </a:r>
            <a:r>
              <a:rPr lang="nl-BE" sz="1800" b="1" dirty="0" err="1">
                <a:latin typeface="Corbel" pitchFamily="34" charset="0"/>
              </a:rPr>
              <a:t>improving</a:t>
            </a:r>
            <a:r>
              <a:rPr lang="nl-BE" sz="1800" b="1" dirty="0">
                <a:latin typeface="Corbel" pitchFamily="34" charset="0"/>
              </a:rPr>
              <a:t> </a:t>
            </a:r>
            <a:r>
              <a:rPr lang="nl-BE" sz="1800" b="1" dirty="0" err="1">
                <a:latin typeface="Corbel" pitchFamily="34" charset="0"/>
              </a:rPr>
              <a:t>grassland</a:t>
            </a:r>
            <a:r>
              <a:rPr lang="nl-BE" sz="1800" b="1" dirty="0">
                <a:latin typeface="Corbel" pitchFamily="34" charset="0"/>
              </a:rPr>
              <a:t> </a:t>
            </a:r>
            <a:r>
              <a:rPr lang="nl-BE" sz="1800" b="1" dirty="0" err="1">
                <a:latin typeface="Corbel" pitchFamily="34" charset="0"/>
              </a:rPr>
              <a:t>quality</a:t>
            </a:r>
            <a:endParaRPr lang="nl-BE" sz="1800" b="1" dirty="0">
              <a:latin typeface="Corbel" pitchFamily="34" charset="0"/>
            </a:endParaRPr>
          </a:p>
        </p:txBody>
      </p:sp>
      <p:sp>
        <p:nvSpPr>
          <p:cNvPr id="10" name="Tekstvak 9"/>
          <p:cNvSpPr txBox="1"/>
          <p:nvPr/>
        </p:nvSpPr>
        <p:spPr>
          <a:xfrm>
            <a:off x="267259" y="1926423"/>
            <a:ext cx="48877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000" b="1" dirty="0">
                <a:latin typeface="Corbel" pitchFamily="34" charset="0"/>
              </a:rPr>
              <a:t>Nature </a:t>
            </a:r>
            <a:r>
              <a:rPr lang="nl-BE" sz="2000" b="1" dirty="0" err="1">
                <a:latin typeface="Corbel" pitchFamily="34" charset="0"/>
              </a:rPr>
              <a:t>supporting</a:t>
            </a:r>
            <a:r>
              <a:rPr lang="nl-BE" sz="2000" b="1" dirty="0">
                <a:latin typeface="Corbel" pitchFamily="34" charset="0"/>
              </a:rPr>
              <a:t> </a:t>
            </a:r>
            <a:r>
              <a:rPr lang="nl-BE" sz="2000" b="1" dirty="0" err="1">
                <a:latin typeface="Corbel" pitchFamily="34" charset="0"/>
              </a:rPr>
              <a:t>agriculture</a:t>
            </a:r>
            <a:endParaRPr lang="nl-BE" sz="2000" b="1" dirty="0">
              <a:latin typeface="Corbel" pitchFamily="34" charset="0"/>
            </a:endParaRP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FC189489-990F-6469-8476-7CB4B38B0F9F}"/>
              </a:ext>
            </a:extLst>
          </p:cNvPr>
          <p:cNvSpPr txBox="1"/>
          <p:nvPr/>
        </p:nvSpPr>
        <p:spPr>
          <a:xfrm>
            <a:off x="236805" y="4093302"/>
            <a:ext cx="881112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000" i="1" dirty="0">
                <a:latin typeface="Corbel" pitchFamily="34" charset="0"/>
              </a:rPr>
              <a:t>“</a:t>
            </a:r>
            <a:r>
              <a:rPr lang="nl-BE" sz="2000" i="1" dirty="0" err="1">
                <a:latin typeface="Corbel" pitchFamily="34" charset="0"/>
              </a:rPr>
              <a:t>This</a:t>
            </a:r>
            <a:r>
              <a:rPr lang="nl-BE" sz="2000" i="1" dirty="0">
                <a:latin typeface="Corbel" pitchFamily="34" charset="0"/>
              </a:rPr>
              <a:t> piece is </a:t>
            </a:r>
            <a:r>
              <a:rPr lang="nl-BE" sz="2000" i="1" dirty="0" err="1">
                <a:latin typeface="Corbel" pitchFamily="34" charset="0"/>
              </a:rPr>
              <a:t>under</a:t>
            </a:r>
            <a:r>
              <a:rPr lang="nl-BE" sz="2000" i="1" dirty="0">
                <a:latin typeface="Corbel" pitchFamily="34" charset="0"/>
              </a:rPr>
              <a:t> </a:t>
            </a:r>
            <a:r>
              <a:rPr lang="nl-BE" sz="2000" i="1" dirty="0" err="1">
                <a:latin typeface="Corbel" pitchFamily="34" charset="0"/>
              </a:rPr>
              <a:t>botanical</a:t>
            </a:r>
            <a:r>
              <a:rPr lang="nl-BE" sz="2000" i="1" dirty="0">
                <a:latin typeface="Corbel" pitchFamily="34" charset="0"/>
              </a:rPr>
              <a:t> management, </a:t>
            </a:r>
            <a:r>
              <a:rPr lang="en-US" sz="2000" i="1" dirty="0">
                <a:latin typeface="Corbel" pitchFamily="34" charset="0"/>
              </a:rPr>
              <a:t>so I'm not allowed to fertilize. In those fruit trees there is no growth and production, so </a:t>
            </a:r>
            <a:r>
              <a:rPr lang="en-US" sz="2000" b="1" i="1" dirty="0">
                <a:latin typeface="Corbel" pitchFamily="34" charset="0"/>
              </a:rPr>
              <a:t>combination of nature restoration and fruit production is not an option</a:t>
            </a:r>
            <a:r>
              <a:rPr lang="en-US" sz="2000" i="1" dirty="0">
                <a:latin typeface="Corbel" pitchFamily="34" charset="0"/>
              </a:rPr>
              <a:t>.” </a:t>
            </a:r>
            <a:endParaRPr lang="nl-BE" sz="2000" i="1" dirty="0">
              <a:latin typeface="Corbel" pitchFamily="34" charset="0"/>
            </a:endParaRP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18D74230-1005-58EE-CCBA-D1F6781E86D2}"/>
              </a:ext>
            </a:extLst>
          </p:cNvPr>
          <p:cNvSpPr txBox="1"/>
          <p:nvPr/>
        </p:nvSpPr>
        <p:spPr>
          <a:xfrm>
            <a:off x="263002" y="3750497"/>
            <a:ext cx="69123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000" b="1" dirty="0">
                <a:latin typeface="Corbel" pitchFamily="34" charset="0"/>
              </a:rPr>
              <a:t>Nature management </a:t>
            </a:r>
            <a:r>
              <a:rPr lang="nl-BE" sz="2000" b="1" dirty="0" err="1">
                <a:latin typeface="Corbel" pitchFamily="34" charset="0"/>
              </a:rPr>
              <a:t>limits</a:t>
            </a:r>
            <a:r>
              <a:rPr lang="nl-BE" sz="2000" b="1" dirty="0">
                <a:latin typeface="Corbel" pitchFamily="34" charset="0"/>
              </a:rPr>
              <a:t> </a:t>
            </a:r>
            <a:r>
              <a:rPr lang="nl-BE" sz="2000" b="1" dirty="0" err="1">
                <a:latin typeface="Corbel" pitchFamily="34" charset="0"/>
              </a:rPr>
              <a:t>to</a:t>
            </a:r>
            <a:r>
              <a:rPr lang="nl-BE" sz="2000" b="1" dirty="0">
                <a:latin typeface="Corbel" pitchFamily="34" charset="0"/>
              </a:rPr>
              <a:t> </a:t>
            </a:r>
            <a:r>
              <a:rPr lang="nl-BE" sz="2000" b="1" dirty="0" err="1">
                <a:latin typeface="Corbel" pitchFamily="34" charset="0"/>
              </a:rPr>
              <a:t>agricultural</a:t>
            </a:r>
            <a:r>
              <a:rPr lang="nl-BE" sz="2000" b="1" dirty="0">
                <a:latin typeface="Corbel" pitchFamily="34" charset="0"/>
              </a:rPr>
              <a:t> </a:t>
            </a:r>
            <a:r>
              <a:rPr lang="nl-BE" sz="2000" b="1" dirty="0" err="1">
                <a:latin typeface="Corbel" pitchFamily="34" charset="0"/>
              </a:rPr>
              <a:t>production</a:t>
            </a:r>
            <a:endParaRPr lang="nl-BE" sz="2000" b="1" dirty="0">
              <a:latin typeface="Corbel" pitchFamily="34" charset="0"/>
            </a:endParaRP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B7519CDE-B5D9-1E96-16D3-24B215EFCF52}"/>
              </a:ext>
            </a:extLst>
          </p:cNvPr>
          <p:cNvSpPr txBox="1"/>
          <p:nvPr/>
        </p:nvSpPr>
        <p:spPr>
          <a:xfrm>
            <a:off x="263002" y="5152080"/>
            <a:ext cx="583776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000" dirty="0" err="1">
                <a:latin typeface="Corbel" pitchFamily="34" charset="0"/>
              </a:rPr>
              <a:t>Some</a:t>
            </a:r>
            <a:r>
              <a:rPr lang="nl-BE" sz="2000" dirty="0">
                <a:latin typeface="Corbel" pitchFamily="34" charset="0"/>
              </a:rPr>
              <a:t> </a:t>
            </a:r>
            <a:r>
              <a:rPr lang="nl-BE" sz="2000" dirty="0" err="1">
                <a:latin typeface="Corbel" pitchFamily="34" charset="0"/>
              </a:rPr>
              <a:t>suggestions</a:t>
            </a:r>
            <a:r>
              <a:rPr lang="nl-BE" sz="2000" dirty="0">
                <a:latin typeface="Corbel" pitchFamily="34" charset="0"/>
              </a:rPr>
              <a:t>: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nl-BE" sz="2000" dirty="0" err="1">
                <a:latin typeface="Corbel" pitchFamily="34" charset="0"/>
              </a:rPr>
              <a:t>Legislation</a:t>
            </a:r>
            <a:r>
              <a:rPr lang="nl-BE" sz="2000" dirty="0">
                <a:latin typeface="Corbel" pitchFamily="34" charset="0"/>
              </a:rPr>
              <a:t> </a:t>
            </a:r>
            <a:r>
              <a:rPr lang="nl-BE" sz="2000" dirty="0" err="1">
                <a:latin typeface="Corbel" pitchFamily="34" charset="0"/>
              </a:rPr>
              <a:t>with</a:t>
            </a:r>
            <a:r>
              <a:rPr lang="nl-BE" sz="2000" dirty="0">
                <a:latin typeface="Corbel" pitchFamily="34" charset="0"/>
              </a:rPr>
              <a:t> room </a:t>
            </a:r>
            <a:r>
              <a:rPr lang="nl-BE" sz="2000" dirty="0" err="1">
                <a:latin typeface="Corbel" pitchFamily="34" charset="0"/>
              </a:rPr>
              <a:t>for</a:t>
            </a:r>
            <a:r>
              <a:rPr lang="nl-BE" sz="2000" dirty="0">
                <a:latin typeface="Corbel" pitchFamily="34" charset="0"/>
              </a:rPr>
              <a:t> </a:t>
            </a:r>
            <a:r>
              <a:rPr lang="nl-BE" sz="2000" dirty="0" err="1">
                <a:latin typeface="Corbel" pitchFamily="34" charset="0"/>
              </a:rPr>
              <a:t>experimentation</a:t>
            </a:r>
            <a:endParaRPr lang="nl-BE" sz="2000" dirty="0">
              <a:latin typeface="Corbel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nl-BE" sz="2000" dirty="0" err="1">
                <a:latin typeface="Corbel" pitchFamily="34" charset="0"/>
              </a:rPr>
              <a:t>Adjust</a:t>
            </a:r>
            <a:r>
              <a:rPr lang="nl-BE" sz="2000" dirty="0">
                <a:latin typeface="Corbel" pitchFamily="34" charset="0"/>
              </a:rPr>
              <a:t> </a:t>
            </a:r>
            <a:r>
              <a:rPr lang="nl-BE" sz="2000" dirty="0" err="1">
                <a:latin typeface="Corbel" pitchFamily="34" charset="0"/>
              </a:rPr>
              <a:t>farming</a:t>
            </a:r>
            <a:r>
              <a:rPr lang="nl-BE" sz="2000" dirty="0">
                <a:latin typeface="Corbel" pitchFamily="34" charset="0"/>
              </a:rPr>
              <a:t> </a:t>
            </a:r>
            <a:r>
              <a:rPr lang="nl-BE" sz="2000" dirty="0" err="1">
                <a:latin typeface="Corbel" pitchFamily="34" charset="0"/>
              </a:rPr>
              <a:t>to</a:t>
            </a:r>
            <a:r>
              <a:rPr lang="nl-BE" sz="2000" dirty="0">
                <a:latin typeface="Corbel" pitchFamily="34" charset="0"/>
              </a:rPr>
              <a:t> </a:t>
            </a:r>
            <a:r>
              <a:rPr lang="nl-BE" sz="2000" dirty="0" err="1">
                <a:latin typeface="Corbel" pitchFamily="34" charset="0"/>
              </a:rPr>
              <a:t>ecological</a:t>
            </a:r>
            <a:r>
              <a:rPr lang="nl-BE" sz="2000" dirty="0">
                <a:latin typeface="Corbel" pitchFamily="34" charset="0"/>
              </a:rPr>
              <a:t> </a:t>
            </a:r>
            <a:r>
              <a:rPr lang="nl-BE" sz="2000" dirty="0" err="1">
                <a:latin typeface="Corbel" pitchFamily="34" charset="0"/>
              </a:rPr>
              <a:t>conditions</a:t>
            </a:r>
            <a:endParaRPr lang="nl-BE" sz="2000" dirty="0">
              <a:latin typeface="Corbel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nl-BE" sz="2000" dirty="0">
                <a:latin typeface="Corbel" pitchFamily="34" charset="0"/>
              </a:rPr>
              <a:t>Branding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nl-BE" sz="2000" dirty="0" err="1">
                <a:latin typeface="Corbel" pitchFamily="34" charset="0"/>
              </a:rPr>
              <a:t>Dialogue</a:t>
            </a:r>
            <a:endParaRPr lang="nl-BE" sz="1600" dirty="0"/>
          </a:p>
        </p:txBody>
      </p:sp>
    </p:spTree>
    <p:extLst>
      <p:ext uri="{BB962C8B-B14F-4D97-AF65-F5344CB8AC3E}">
        <p14:creationId xmlns:p14="http://schemas.microsoft.com/office/powerpoint/2010/main" val="35691720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kstvak 13"/>
          <p:cNvSpPr txBox="1"/>
          <p:nvPr/>
        </p:nvSpPr>
        <p:spPr>
          <a:xfrm>
            <a:off x="1392703" y="266775"/>
            <a:ext cx="9047934" cy="6955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90000"/>
              </a:lnSpc>
              <a:spcBef>
                <a:spcPts val="1000"/>
              </a:spcBef>
              <a:buSzPts val="2000"/>
            </a:pPr>
            <a:r>
              <a:rPr lang="en-US" sz="2800" b="1" dirty="0">
                <a:latin typeface="Corbel" pitchFamily="34" charset="0"/>
                <a:ea typeface="Corbel"/>
                <a:cs typeface="Corbel"/>
                <a:sym typeface="Corbel"/>
              </a:rPr>
              <a:t>6. Lifelong learning and experimenting</a:t>
            </a:r>
            <a:endParaRPr lang="en-US" sz="3600" b="1" dirty="0">
              <a:latin typeface="Corbel" pitchFamily="34" charset="0"/>
              <a:cs typeface="Calibri"/>
              <a:sym typeface="Calibri"/>
            </a:endParaRPr>
          </a:p>
          <a:p>
            <a:pPr algn="ctr"/>
            <a:endParaRPr lang="nl-BE" b="1" dirty="0"/>
          </a:p>
        </p:txBody>
      </p:sp>
      <p:sp>
        <p:nvSpPr>
          <p:cNvPr id="6" name="Tekstvak 5"/>
          <p:cNvSpPr txBox="1"/>
          <p:nvPr/>
        </p:nvSpPr>
        <p:spPr>
          <a:xfrm>
            <a:off x="268940" y="1367829"/>
            <a:ext cx="642237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>
                <a:latin typeface="Corbel" pitchFamily="34" charset="0"/>
              </a:rPr>
              <a:t>“My business has never really been profitable because I've always </a:t>
            </a:r>
            <a:r>
              <a:rPr lang="en-US" sz="2000" b="1" i="1" dirty="0">
                <a:latin typeface="Corbel" pitchFamily="34" charset="0"/>
              </a:rPr>
              <a:t>experimented a lot</a:t>
            </a:r>
            <a:r>
              <a:rPr lang="en-US" sz="2000" i="1" dirty="0">
                <a:latin typeface="Corbel" pitchFamily="34" charset="0"/>
              </a:rPr>
              <a:t>, and that </a:t>
            </a:r>
            <a:r>
              <a:rPr lang="en-US" sz="2000" b="1" i="1" dirty="0">
                <a:latin typeface="Corbel" pitchFamily="34" charset="0"/>
              </a:rPr>
              <a:t>costs money </a:t>
            </a:r>
            <a:r>
              <a:rPr lang="en-US" sz="2000" i="1" dirty="0">
                <a:latin typeface="Corbel" pitchFamily="34" charset="0"/>
              </a:rPr>
              <a:t>to try all kinds of things.”</a:t>
            </a:r>
          </a:p>
        </p:txBody>
      </p:sp>
      <p:sp>
        <p:nvSpPr>
          <p:cNvPr id="7" name="Tekstvak 6"/>
          <p:cNvSpPr txBox="1"/>
          <p:nvPr/>
        </p:nvSpPr>
        <p:spPr>
          <a:xfrm>
            <a:off x="268940" y="1013886"/>
            <a:ext cx="2936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Corbel" pitchFamily="34" charset="0"/>
              </a:rPr>
              <a:t>Learning cost</a:t>
            </a:r>
          </a:p>
          <a:p>
            <a:endParaRPr lang="nl-BE" sz="2000" dirty="0"/>
          </a:p>
        </p:txBody>
      </p:sp>
      <p:pic>
        <p:nvPicPr>
          <p:cNvPr id="19" name="Google Shape;301;p22" descr="Het Voedselbos vzw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82006" y="2420000"/>
            <a:ext cx="6920682" cy="443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kstvak 7"/>
          <p:cNvSpPr txBox="1"/>
          <p:nvPr/>
        </p:nvSpPr>
        <p:spPr>
          <a:xfrm>
            <a:off x="268940" y="3263859"/>
            <a:ext cx="5013065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>
                <a:latin typeface="Corbel" pitchFamily="34" charset="0"/>
              </a:rPr>
              <a:t>“Interns on nature management and conservation help us on the integration of nature in our farm.”</a:t>
            </a:r>
          </a:p>
          <a:p>
            <a:endParaRPr lang="en-US" sz="1000" i="1" dirty="0">
              <a:latin typeface="Corbel" pitchFamily="34" charset="0"/>
            </a:endParaRPr>
          </a:p>
          <a:p>
            <a:r>
              <a:rPr lang="en-US" sz="2000" dirty="0">
                <a:latin typeface="Corbel" pitchFamily="34" charset="0"/>
              </a:rPr>
              <a:t>Some suggestions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>
                <a:latin typeface="Corbel" pitchFamily="34" charset="0"/>
              </a:rPr>
              <a:t>Provide support for transition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>
                <a:latin typeface="Corbel" pitchFamily="34" charset="0"/>
              </a:rPr>
              <a:t>Experimental farms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>
                <a:latin typeface="Corbel" pitchFamily="34" charset="0"/>
              </a:rPr>
              <a:t>Learning networks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>
                <a:latin typeface="Corbel" pitchFamily="34" charset="0"/>
              </a:rPr>
              <a:t>Working together</a:t>
            </a:r>
          </a:p>
          <a:p>
            <a:endParaRPr lang="nl-BE" sz="2000" dirty="0">
              <a:latin typeface="Corbel" pitchFamily="34" charset="0"/>
            </a:endParaRPr>
          </a:p>
        </p:txBody>
      </p:sp>
      <p:sp>
        <p:nvSpPr>
          <p:cNvPr id="9" name="Tekstvak 8"/>
          <p:cNvSpPr txBox="1"/>
          <p:nvPr/>
        </p:nvSpPr>
        <p:spPr>
          <a:xfrm>
            <a:off x="268940" y="2573209"/>
            <a:ext cx="59597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Corbel" pitchFamily="34" charset="0"/>
              </a:rPr>
              <a:t>Knowledge exchange between farmers and conservationists</a:t>
            </a:r>
          </a:p>
        </p:txBody>
      </p:sp>
    </p:spTree>
    <p:extLst>
      <p:ext uri="{BB962C8B-B14F-4D97-AF65-F5344CB8AC3E}">
        <p14:creationId xmlns:p14="http://schemas.microsoft.com/office/powerpoint/2010/main" val="4258130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2"/>
          <p:cNvSpPr txBox="1">
            <a:spLocks noGrp="1"/>
          </p:cNvSpPr>
          <p:nvPr>
            <p:ph type="title"/>
          </p:nvPr>
        </p:nvSpPr>
        <p:spPr>
          <a:xfrm>
            <a:off x="441064" y="-51104"/>
            <a:ext cx="11750935" cy="11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r>
              <a:rPr lang="nl-BE" sz="3600" dirty="0"/>
              <a:t>Research </a:t>
            </a:r>
            <a:r>
              <a:rPr lang="nl-BE" sz="3600" dirty="0" err="1"/>
              <a:t>Institute</a:t>
            </a:r>
            <a:r>
              <a:rPr lang="nl-BE" sz="3600" dirty="0"/>
              <a:t> on Nature </a:t>
            </a:r>
            <a:r>
              <a:rPr lang="nl-BE" sz="3600" dirty="0" err="1"/>
              <a:t>and</a:t>
            </a:r>
            <a:r>
              <a:rPr lang="nl-BE" sz="3600" dirty="0"/>
              <a:t> </a:t>
            </a:r>
            <a:r>
              <a:rPr lang="nl-BE" sz="3600" dirty="0" err="1"/>
              <a:t>Forest</a:t>
            </a:r>
            <a:br>
              <a:rPr lang="nl-BE" sz="3600" dirty="0"/>
            </a:br>
            <a:r>
              <a:rPr lang="nl-BE" sz="3600" dirty="0" err="1"/>
              <a:t>Programme</a:t>
            </a:r>
            <a:r>
              <a:rPr lang="nl-BE" sz="3600" dirty="0"/>
              <a:t> on </a:t>
            </a:r>
            <a:r>
              <a:rPr lang="nl-BE" sz="3600" dirty="0" err="1"/>
              <a:t>Agricuture</a:t>
            </a:r>
            <a:r>
              <a:rPr lang="nl-BE" sz="3600" dirty="0"/>
              <a:t> </a:t>
            </a:r>
            <a:r>
              <a:rPr lang="nl-BE" sz="3600" dirty="0" err="1"/>
              <a:t>and</a:t>
            </a:r>
            <a:r>
              <a:rPr lang="nl-BE" sz="3600" dirty="0"/>
              <a:t> </a:t>
            </a:r>
            <a:r>
              <a:rPr lang="nl-BE" sz="3600" dirty="0" err="1"/>
              <a:t>biodiversity</a:t>
            </a:r>
            <a:endParaRPr sz="3600" dirty="0"/>
          </a:p>
        </p:txBody>
      </p:sp>
      <p:sp>
        <p:nvSpPr>
          <p:cNvPr id="49" name="Google Shape;49;p2"/>
          <p:cNvSpPr txBox="1">
            <a:spLocks noGrp="1"/>
          </p:cNvSpPr>
          <p:nvPr>
            <p:ph type="body" idx="1"/>
          </p:nvPr>
        </p:nvSpPr>
        <p:spPr>
          <a:xfrm>
            <a:off x="365760" y="1473726"/>
            <a:ext cx="11349318" cy="52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102870" indent="0">
              <a:spcBef>
                <a:spcPts val="300"/>
              </a:spcBef>
              <a:buNone/>
            </a:pPr>
            <a:r>
              <a:rPr lang="nl-BE" sz="2400" b="1" dirty="0"/>
              <a:t>1. Monitoring </a:t>
            </a:r>
            <a:r>
              <a:rPr lang="nl-BE" sz="2400" b="1" dirty="0" err="1"/>
              <a:t>Biodiversity</a:t>
            </a:r>
            <a:r>
              <a:rPr lang="nl-BE" sz="2400" b="1" dirty="0"/>
              <a:t> in </a:t>
            </a:r>
            <a:r>
              <a:rPr lang="nl-BE" sz="2400" b="1" dirty="0" err="1"/>
              <a:t>the</a:t>
            </a:r>
            <a:r>
              <a:rPr lang="nl-BE" sz="2400" b="1" dirty="0"/>
              <a:t> Agricultural Area</a:t>
            </a:r>
            <a:endParaRPr sz="2400" b="1" dirty="0"/>
          </a:p>
          <a:p>
            <a:pPr>
              <a:spcBef>
                <a:spcPts val="300"/>
              </a:spcBef>
            </a:pPr>
            <a:r>
              <a:rPr lang="nl-BE" sz="2400" dirty="0"/>
              <a:t>State of </a:t>
            </a:r>
            <a:r>
              <a:rPr lang="nl-BE" sz="2400" dirty="0" err="1"/>
              <a:t>Biodiversity</a:t>
            </a:r>
            <a:endParaRPr lang="nl-BE" sz="2400" dirty="0"/>
          </a:p>
          <a:p>
            <a:pPr>
              <a:spcBef>
                <a:spcPts val="300"/>
              </a:spcBef>
            </a:pPr>
            <a:r>
              <a:rPr lang="nl-BE" sz="2400" dirty="0" err="1"/>
              <a:t>Effectiveness</a:t>
            </a:r>
            <a:r>
              <a:rPr lang="nl-BE" sz="2400" dirty="0"/>
              <a:t> of </a:t>
            </a:r>
            <a:r>
              <a:rPr lang="nl-BE" sz="2400" dirty="0" err="1"/>
              <a:t>measures</a:t>
            </a:r>
            <a:endParaRPr lang="nl-BE" sz="2400" dirty="0"/>
          </a:p>
          <a:p>
            <a:pPr>
              <a:spcBef>
                <a:spcPts val="300"/>
              </a:spcBef>
            </a:pPr>
            <a:r>
              <a:rPr lang="nl-BE" sz="2400" dirty="0" err="1"/>
              <a:t>Pressure</a:t>
            </a:r>
            <a:r>
              <a:rPr lang="nl-BE" sz="2400" dirty="0"/>
              <a:t> of </a:t>
            </a:r>
            <a:r>
              <a:rPr lang="nl-BE" sz="2400" dirty="0" err="1"/>
              <a:t>agriculture</a:t>
            </a:r>
            <a:r>
              <a:rPr lang="nl-BE" sz="2400" dirty="0"/>
              <a:t> on </a:t>
            </a:r>
            <a:r>
              <a:rPr lang="nl-BE" sz="2400" dirty="0" err="1"/>
              <a:t>protected</a:t>
            </a:r>
            <a:r>
              <a:rPr lang="nl-BE" sz="2400" dirty="0"/>
              <a:t> </a:t>
            </a:r>
            <a:r>
              <a:rPr lang="nl-BE" sz="2400" dirty="0" err="1"/>
              <a:t>areas</a:t>
            </a:r>
            <a:endParaRPr sz="2400" dirty="0"/>
          </a:p>
          <a:p>
            <a:pPr marL="102870" indent="0">
              <a:spcBef>
                <a:spcPts val="300"/>
              </a:spcBef>
              <a:buNone/>
            </a:pPr>
            <a:endParaRPr sz="1050" dirty="0"/>
          </a:p>
          <a:p>
            <a:pPr marL="102870" indent="0">
              <a:spcBef>
                <a:spcPts val="300"/>
              </a:spcBef>
              <a:buNone/>
            </a:pPr>
            <a:r>
              <a:rPr lang="nl-BE" sz="2400" b="1" dirty="0"/>
              <a:t>2. </a:t>
            </a:r>
            <a:r>
              <a:rPr lang="nl-BE" sz="2400" b="1" dirty="0" err="1"/>
              <a:t>Positive</a:t>
            </a:r>
            <a:r>
              <a:rPr lang="nl-BE" sz="2400" b="1" dirty="0"/>
              <a:t> </a:t>
            </a:r>
            <a:r>
              <a:rPr lang="nl-BE" sz="2400" b="1" dirty="0" err="1"/>
              <a:t>practices</a:t>
            </a:r>
            <a:r>
              <a:rPr lang="nl-BE" sz="2400" b="1" dirty="0"/>
              <a:t> </a:t>
            </a:r>
            <a:r>
              <a:rPr lang="nl-BE" sz="2400" dirty="0"/>
              <a:t>– </a:t>
            </a:r>
            <a:r>
              <a:rPr lang="nl-BE" sz="2400" dirty="0" err="1"/>
              <a:t>functional</a:t>
            </a:r>
            <a:r>
              <a:rPr lang="nl-BE" sz="2400" dirty="0"/>
              <a:t> </a:t>
            </a:r>
            <a:r>
              <a:rPr lang="nl-BE" sz="2400" dirty="0" err="1"/>
              <a:t>biodiversity</a:t>
            </a:r>
            <a:r>
              <a:rPr lang="nl-BE" sz="2400" dirty="0"/>
              <a:t> in </a:t>
            </a:r>
            <a:r>
              <a:rPr lang="nl-BE" sz="2400" dirty="0" err="1"/>
              <a:t>the</a:t>
            </a:r>
            <a:r>
              <a:rPr lang="nl-BE" sz="2400" dirty="0"/>
              <a:t> </a:t>
            </a:r>
            <a:r>
              <a:rPr lang="nl-BE" sz="2400" dirty="0" err="1"/>
              <a:t>agricultural</a:t>
            </a:r>
            <a:r>
              <a:rPr lang="nl-BE" sz="2400" dirty="0"/>
              <a:t> area – </a:t>
            </a:r>
            <a:r>
              <a:rPr lang="nl-BE" sz="2400" dirty="0" err="1"/>
              <a:t>agriculture</a:t>
            </a:r>
            <a:r>
              <a:rPr lang="nl-BE" sz="2400" dirty="0"/>
              <a:t> </a:t>
            </a:r>
            <a:r>
              <a:rPr lang="nl-BE" sz="2400" dirty="0" err="1"/>
              <a:t>supporting</a:t>
            </a:r>
            <a:r>
              <a:rPr lang="nl-BE" sz="2400" dirty="0"/>
              <a:t> </a:t>
            </a:r>
            <a:r>
              <a:rPr lang="nl-BE" sz="2400" dirty="0" err="1"/>
              <a:t>biodiversity</a:t>
            </a:r>
            <a:r>
              <a:rPr lang="nl-BE" sz="2400" dirty="0"/>
              <a:t> in </a:t>
            </a:r>
            <a:r>
              <a:rPr lang="nl-BE" sz="2400" dirty="0" err="1"/>
              <a:t>protected</a:t>
            </a:r>
            <a:r>
              <a:rPr lang="nl-BE" sz="2400" dirty="0"/>
              <a:t> </a:t>
            </a:r>
            <a:r>
              <a:rPr lang="nl-BE" sz="2400" dirty="0" err="1"/>
              <a:t>areas</a:t>
            </a:r>
            <a:endParaRPr sz="2400" dirty="0"/>
          </a:p>
          <a:p>
            <a:pPr>
              <a:spcBef>
                <a:spcPts val="300"/>
              </a:spcBef>
            </a:pPr>
            <a:r>
              <a:rPr lang="nl-BE" sz="2400" u="sng" dirty="0" err="1">
                <a:solidFill>
                  <a:schemeClr val="hlink"/>
                </a:solidFill>
              </a:rPr>
              <a:t>Cereal</a:t>
            </a:r>
            <a:r>
              <a:rPr lang="nl-BE" sz="2400" u="sng" dirty="0">
                <a:solidFill>
                  <a:schemeClr val="hlink"/>
                </a:solidFill>
              </a:rPr>
              <a:t> </a:t>
            </a:r>
            <a:r>
              <a:rPr lang="nl-BE" sz="2400" u="sng" dirty="0" err="1">
                <a:solidFill>
                  <a:schemeClr val="hlink"/>
                </a:solidFill>
              </a:rPr>
              <a:t>farming</a:t>
            </a:r>
            <a:r>
              <a:rPr lang="nl-BE" sz="2400" u="sng" dirty="0">
                <a:solidFill>
                  <a:schemeClr val="hlink"/>
                </a:solidFill>
              </a:rPr>
              <a:t> </a:t>
            </a:r>
            <a:r>
              <a:rPr lang="nl-BE" sz="2400" u="sng" dirty="0" err="1">
                <a:solidFill>
                  <a:schemeClr val="hlink"/>
                </a:solidFill>
              </a:rPr>
              <a:t>with</a:t>
            </a:r>
            <a:r>
              <a:rPr lang="nl-BE" sz="2400" u="sng" dirty="0">
                <a:solidFill>
                  <a:schemeClr val="hlink"/>
                </a:solidFill>
              </a:rPr>
              <a:t> nature</a:t>
            </a:r>
            <a:r>
              <a:rPr lang="nl-BE" sz="2400" dirty="0"/>
              <a:t> (</a:t>
            </a:r>
            <a:r>
              <a:rPr lang="nl-BE" sz="2400" dirty="0" err="1"/>
              <a:t>Flemish</a:t>
            </a:r>
            <a:r>
              <a:rPr lang="nl-BE" sz="2400" dirty="0"/>
              <a:t> </a:t>
            </a:r>
            <a:r>
              <a:rPr lang="nl-BE" sz="2400" dirty="0" err="1"/>
              <a:t>region</a:t>
            </a:r>
            <a:r>
              <a:rPr lang="nl-BE" sz="2400" dirty="0"/>
              <a:t>)</a:t>
            </a:r>
            <a:endParaRPr sz="2400" dirty="0"/>
          </a:p>
          <a:p>
            <a:pPr>
              <a:spcBef>
                <a:spcPts val="300"/>
              </a:spcBef>
            </a:pPr>
            <a:r>
              <a:rPr lang="nl-BE" sz="2400" u="sng" dirty="0">
                <a:solidFill>
                  <a:schemeClr val="hlink"/>
                </a:solidFill>
                <a:highlight>
                  <a:srgbClr val="FFFF00"/>
                </a:highlight>
              </a:rPr>
              <a:t>Agro-</a:t>
            </a:r>
            <a:r>
              <a:rPr lang="nl-BE" sz="2400" u="sng" dirty="0" err="1">
                <a:solidFill>
                  <a:schemeClr val="hlink"/>
                </a:solidFill>
                <a:highlight>
                  <a:srgbClr val="FFFF00"/>
                </a:highlight>
              </a:rPr>
              <a:t>ecological</a:t>
            </a:r>
            <a:r>
              <a:rPr lang="nl-BE" sz="2400" u="sng" dirty="0">
                <a:solidFill>
                  <a:schemeClr val="hlink"/>
                </a:solidFill>
                <a:highlight>
                  <a:srgbClr val="FFFF00"/>
                </a:highlight>
              </a:rPr>
              <a:t> </a:t>
            </a:r>
            <a:r>
              <a:rPr lang="nl-BE" sz="2400" u="sng" dirty="0" err="1">
                <a:solidFill>
                  <a:schemeClr val="hlink"/>
                </a:solidFill>
                <a:highlight>
                  <a:srgbClr val="FFFF00"/>
                </a:highlight>
              </a:rPr>
              <a:t>farming</a:t>
            </a:r>
            <a:r>
              <a:rPr lang="nl-BE" sz="2400" u="sng" dirty="0">
                <a:solidFill>
                  <a:schemeClr val="hlink"/>
                </a:solidFill>
                <a:highlight>
                  <a:srgbClr val="FFFF00"/>
                </a:highlight>
              </a:rPr>
              <a:t> in </a:t>
            </a:r>
            <a:r>
              <a:rPr lang="nl-BE" sz="2400" u="sng" dirty="0" err="1">
                <a:solidFill>
                  <a:schemeClr val="hlink"/>
                </a:solidFill>
                <a:highlight>
                  <a:srgbClr val="FFFF00"/>
                </a:highlight>
              </a:rPr>
              <a:t>protected</a:t>
            </a:r>
            <a:r>
              <a:rPr lang="nl-BE" sz="2400" u="sng" dirty="0">
                <a:solidFill>
                  <a:schemeClr val="hlink"/>
                </a:solidFill>
                <a:highlight>
                  <a:srgbClr val="FFFF00"/>
                </a:highlight>
              </a:rPr>
              <a:t> </a:t>
            </a:r>
            <a:r>
              <a:rPr lang="nl-BE" sz="2400" u="sng" dirty="0" err="1">
                <a:solidFill>
                  <a:schemeClr val="hlink"/>
                </a:solidFill>
                <a:highlight>
                  <a:srgbClr val="FFFF00"/>
                </a:highlight>
              </a:rPr>
              <a:t>areas</a:t>
            </a:r>
            <a:r>
              <a:rPr lang="nl-BE" sz="2400" u="sng" dirty="0">
                <a:solidFill>
                  <a:schemeClr val="hlink"/>
                </a:solidFill>
                <a:highlight>
                  <a:srgbClr val="FFFF00"/>
                </a:highlight>
              </a:rPr>
              <a:t> in Brussels</a:t>
            </a:r>
            <a:r>
              <a:rPr lang="nl-BE" sz="2400" dirty="0">
                <a:highlight>
                  <a:srgbClr val="FFFF00"/>
                </a:highlight>
              </a:rPr>
              <a:t> (Brussels </a:t>
            </a:r>
            <a:r>
              <a:rPr lang="nl-BE" sz="2400" dirty="0" err="1">
                <a:highlight>
                  <a:srgbClr val="FFFF00"/>
                </a:highlight>
              </a:rPr>
              <a:t>Capital</a:t>
            </a:r>
            <a:r>
              <a:rPr lang="nl-BE" sz="2400" dirty="0">
                <a:highlight>
                  <a:srgbClr val="FFFF00"/>
                </a:highlight>
              </a:rPr>
              <a:t> </a:t>
            </a:r>
            <a:r>
              <a:rPr lang="nl-BE" sz="2400" dirty="0" err="1">
                <a:highlight>
                  <a:srgbClr val="FFFF00"/>
                </a:highlight>
              </a:rPr>
              <a:t>region</a:t>
            </a:r>
            <a:r>
              <a:rPr lang="nl-BE" sz="2400" dirty="0">
                <a:highlight>
                  <a:srgbClr val="FFFF00"/>
                </a:highlight>
              </a:rPr>
              <a:t>)</a:t>
            </a:r>
            <a:endParaRPr sz="2400" dirty="0">
              <a:highlight>
                <a:srgbClr val="FFFF00"/>
              </a:highlight>
            </a:endParaRPr>
          </a:p>
          <a:p>
            <a:pPr>
              <a:spcBef>
                <a:spcPts val="300"/>
              </a:spcBef>
            </a:pPr>
            <a:r>
              <a:rPr lang="nl-BE" sz="2400" u="sng" dirty="0">
                <a:solidFill>
                  <a:schemeClr val="hlink"/>
                </a:solidFill>
                <a:hlinkClick r:id="rId3"/>
              </a:rPr>
              <a:t>PARTRIDGE</a:t>
            </a:r>
            <a:r>
              <a:rPr lang="nl-BE" sz="2400" dirty="0"/>
              <a:t> (</a:t>
            </a:r>
            <a:r>
              <a:rPr lang="nl-BE" sz="2400" dirty="0" err="1"/>
              <a:t>Interreg</a:t>
            </a:r>
            <a:r>
              <a:rPr lang="nl-BE" sz="2400" dirty="0"/>
              <a:t>)</a:t>
            </a:r>
            <a:endParaRPr sz="2400" dirty="0"/>
          </a:p>
          <a:p>
            <a:pPr marL="102870" indent="0">
              <a:spcBef>
                <a:spcPts val="300"/>
              </a:spcBef>
              <a:buNone/>
            </a:pPr>
            <a:endParaRPr sz="1050" dirty="0"/>
          </a:p>
          <a:p>
            <a:pPr marL="102870" indent="0">
              <a:spcBef>
                <a:spcPts val="300"/>
              </a:spcBef>
              <a:buNone/>
            </a:pPr>
            <a:r>
              <a:rPr lang="nl-BE" sz="2400" b="1" dirty="0"/>
              <a:t>3. Policy support</a:t>
            </a:r>
            <a:endParaRPr sz="2400" b="1" dirty="0"/>
          </a:p>
          <a:p>
            <a:pPr>
              <a:spcBef>
                <a:spcPts val="300"/>
              </a:spcBef>
            </a:pPr>
            <a:r>
              <a:rPr lang="nl-BE" sz="2400" dirty="0"/>
              <a:t>Policy </a:t>
            </a:r>
            <a:r>
              <a:rPr lang="nl-BE" sz="2400" dirty="0" err="1"/>
              <a:t>advice</a:t>
            </a:r>
            <a:r>
              <a:rPr lang="nl-BE" sz="2400" dirty="0"/>
              <a:t> (e.g. on </a:t>
            </a:r>
            <a:r>
              <a:rPr lang="nl-BE" sz="2400" dirty="0" err="1"/>
              <a:t>the</a:t>
            </a:r>
            <a:r>
              <a:rPr lang="nl-BE" sz="2400" dirty="0"/>
              <a:t> CAP)</a:t>
            </a:r>
            <a:endParaRPr sz="2400" dirty="0"/>
          </a:p>
          <a:p>
            <a:pPr>
              <a:spcBef>
                <a:spcPts val="300"/>
              </a:spcBef>
            </a:pPr>
            <a:r>
              <a:rPr lang="nl-BE" sz="2400" dirty="0"/>
              <a:t>Reporting on </a:t>
            </a:r>
            <a:r>
              <a:rPr lang="nl-BE" sz="2400" dirty="0" err="1"/>
              <a:t>the</a:t>
            </a:r>
            <a:r>
              <a:rPr lang="nl-BE" sz="2400" dirty="0"/>
              <a:t> state of nature</a:t>
            </a:r>
            <a:endParaRPr sz="2400" dirty="0"/>
          </a:p>
          <a:p>
            <a:pPr>
              <a:spcBef>
                <a:spcPts val="300"/>
              </a:spcBef>
            </a:pPr>
            <a:r>
              <a:rPr lang="nl-BE" sz="2400" u="sng" dirty="0" err="1">
                <a:solidFill>
                  <a:schemeClr val="hlink"/>
                </a:solidFill>
                <a:hlinkClick r:id="rId4"/>
              </a:rPr>
              <a:t>Contracts</a:t>
            </a:r>
            <a:r>
              <a:rPr lang="nl-BE" sz="2400" u="sng" dirty="0">
                <a:solidFill>
                  <a:schemeClr val="hlink"/>
                </a:solidFill>
                <a:hlinkClick r:id="rId4"/>
              </a:rPr>
              <a:t> 2.0</a:t>
            </a:r>
            <a:r>
              <a:rPr lang="nl-BE" sz="2400" dirty="0"/>
              <a:t> (Horizon 2020)</a:t>
            </a:r>
            <a:endParaRPr sz="2400" dirty="0"/>
          </a:p>
          <a:p>
            <a:pPr indent="-228600">
              <a:spcBef>
                <a:spcPts val="300"/>
              </a:spcBef>
              <a:buNone/>
            </a:pPr>
            <a:endParaRPr sz="240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21"/>
          <p:cNvSpPr txBox="1"/>
          <p:nvPr/>
        </p:nvSpPr>
        <p:spPr>
          <a:xfrm>
            <a:off x="2152142" y="-91964"/>
            <a:ext cx="7885331" cy="99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7" tIns="34269" rIns="68557" bIns="34269" anchor="ctr" anchorCtr="0">
            <a:normAutofit/>
          </a:bodyPr>
          <a:lstStyle/>
          <a:p>
            <a:pPr algn="ctr">
              <a:lnSpc>
                <a:spcPct val="90000"/>
              </a:lnSpc>
              <a:buClr>
                <a:schemeClr val="dk1"/>
              </a:buClr>
              <a:buSzPts val="3200"/>
            </a:pPr>
            <a:r>
              <a:rPr lang="fr-FR" sz="3400" b="1" dirty="0">
                <a:solidFill>
                  <a:schemeClr val="dk1"/>
                </a:solidFill>
                <a:latin typeface="Corbel"/>
                <a:sym typeface="Corbel"/>
              </a:rPr>
              <a:t>Final conclusions</a:t>
            </a:r>
            <a:endParaRPr sz="3400" b="1" dirty="0">
              <a:solidFill>
                <a:schemeClr val="dk1"/>
              </a:solidFill>
              <a:latin typeface="Corbel"/>
              <a:sym typeface="Corbel"/>
            </a:endParaRPr>
          </a:p>
        </p:txBody>
      </p:sp>
      <p:sp>
        <p:nvSpPr>
          <p:cNvPr id="306" name="Google Shape;306;p21"/>
          <p:cNvSpPr txBox="1"/>
          <p:nvPr/>
        </p:nvSpPr>
        <p:spPr>
          <a:xfrm>
            <a:off x="140451" y="1149463"/>
            <a:ext cx="12198570" cy="37383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7" tIns="34269" rIns="68557" bIns="34269" anchor="t" anchorCtr="0">
            <a:noAutofit/>
          </a:bodyPr>
          <a:lstStyle/>
          <a:p>
            <a:pPr>
              <a:buClr>
                <a:schemeClr val="dk1"/>
              </a:buClr>
              <a:buSzPts val="2000"/>
            </a:pPr>
            <a:r>
              <a:rPr lang="fr-FR" sz="2400" b="1" dirty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Agro-</a:t>
            </a:r>
            <a:r>
              <a:rPr lang="fr-FR" sz="2400" b="1" dirty="0" err="1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ecological</a:t>
            </a:r>
            <a:r>
              <a:rPr lang="fr-FR" sz="2400" b="1" dirty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 </a:t>
            </a:r>
            <a:r>
              <a:rPr lang="fr-FR" sz="2400" b="1" dirty="0" err="1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farmers</a:t>
            </a:r>
            <a:r>
              <a:rPr lang="fr-FR" sz="2400" b="1" dirty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 are </a:t>
            </a:r>
            <a:r>
              <a:rPr lang="fr-FR" sz="2400" b="1" dirty="0" err="1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very</a:t>
            </a:r>
            <a:r>
              <a:rPr lang="fr-FR" sz="2400" b="1" dirty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 </a:t>
            </a:r>
            <a:r>
              <a:rPr lang="fr-FR" sz="2400" b="1" dirty="0" err="1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committed</a:t>
            </a:r>
            <a:r>
              <a:rPr lang="fr-FR" sz="2400" b="1" dirty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 </a:t>
            </a:r>
            <a:r>
              <a:rPr lang="fr-FR" sz="2400" b="1" dirty="0" err="1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towards</a:t>
            </a:r>
            <a:r>
              <a:rPr lang="fr-FR" sz="2400" b="1" dirty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 nature and society</a:t>
            </a:r>
            <a:endParaRPr sz="1600" dirty="0"/>
          </a:p>
          <a:p>
            <a:pPr marL="342922" indent="-342922">
              <a:buClr>
                <a:schemeClr val="dk1"/>
              </a:buClr>
              <a:buSzPts val="2000"/>
              <a:buFont typeface="Noto Sans Symbols"/>
              <a:buChar char="⇒"/>
            </a:pPr>
            <a:r>
              <a:rPr lang="nl-BE" sz="2400" dirty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Important partners </a:t>
            </a:r>
            <a:r>
              <a:rPr lang="nl-BE" sz="2400" dirty="0" err="1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for</a:t>
            </a:r>
            <a:r>
              <a:rPr lang="nl-BE" sz="2400" dirty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 public </a:t>
            </a:r>
            <a:r>
              <a:rPr lang="nl-BE" sz="2400" dirty="0" err="1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authorities</a:t>
            </a:r>
            <a:endParaRPr sz="2400" dirty="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>
              <a:buClr>
                <a:schemeClr val="dk1"/>
              </a:buClr>
              <a:buSzPts val="2000"/>
            </a:pPr>
            <a:endParaRPr sz="1000" dirty="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>
              <a:buClr>
                <a:schemeClr val="dk1"/>
              </a:buClr>
              <a:buSzPts val="2000"/>
            </a:pPr>
            <a:r>
              <a:rPr lang="fr-FR" sz="2400" b="1" dirty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Key </a:t>
            </a:r>
            <a:r>
              <a:rPr lang="fr-FR" sz="2400" b="1" dirty="0" err="1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is</a:t>
            </a:r>
            <a:r>
              <a:rPr lang="fr-FR" sz="2400" b="1" dirty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 to </a:t>
            </a:r>
            <a:r>
              <a:rPr lang="fr-FR" sz="2400" b="1" dirty="0" err="1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adapt</a:t>
            </a:r>
            <a:r>
              <a:rPr lang="fr-FR" sz="2400" b="1" dirty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 agriculture to local </a:t>
            </a:r>
            <a:r>
              <a:rPr lang="fr-FR" sz="2400" b="1" dirty="0" err="1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natural</a:t>
            </a:r>
            <a:r>
              <a:rPr lang="fr-FR" sz="2400" b="1" dirty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 conditions and social </a:t>
            </a:r>
            <a:r>
              <a:rPr lang="fr-FR" sz="2400" b="1" dirty="0" err="1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needs</a:t>
            </a:r>
            <a:r>
              <a:rPr lang="fr-FR" sz="2400" b="1" dirty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, </a:t>
            </a:r>
            <a:r>
              <a:rPr lang="fr-FR" sz="2400" b="1" dirty="0" err="1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which</a:t>
            </a:r>
            <a:r>
              <a:rPr lang="fr-FR" sz="2400" b="1" dirty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 </a:t>
            </a:r>
            <a:r>
              <a:rPr lang="fr-FR" sz="2400" b="1" dirty="0" err="1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is</a:t>
            </a:r>
            <a:r>
              <a:rPr lang="fr-FR" sz="2400" b="1" dirty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 a permanent </a:t>
            </a:r>
            <a:r>
              <a:rPr lang="fr-FR" sz="2400" b="1" dirty="0" err="1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learning</a:t>
            </a:r>
            <a:r>
              <a:rPr lang="fr-FR" sz="2400" b="1" dirty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 process</a:t>
            </a:r>
          </a:p>
          <a:p>
            <a:pPr marL="342922" indent="-342922">
              <a:buClr>
                <a:schemeClr val="dk1"/>
              </a:buClr>
              <a:buSzPts val="2000"/>
              <a:buFont typeface="Noto Sans Symbols"/>
              <a:buChar char="⇒"/>
            </a:pPr>
            <a:r>
              <a:rPr lang="fr-FR" sz="2400" dirty="0" err="1">
                <a:solidFill>
                  <a:schemeClr val="dk1"/>
                </a:solidFill>
                <a:latin typeface="Corbel"/>
                <a:sym typeface="Corbel"/>
              </a:rPr>
              <a:t>Examples</a:t>
            </a:r>
            <a:r>
              <a:rPr lang="fr-FR" sz="2400" dirty="0">
                <a:solidFill>
                  <a:schemeClr val="dk1"/>
                </a:solidFill>
                <a:latin typeface="Corbel"/>
                <a:sym typeface="Corbel"/>
              </a:rPr>
              <a:t>: </a:t>
            </a:r>
            <a:r>
              <a:rPr lang="fr-FR" sz="2400" dirty="0" err="1">
                <a:solidFill>
                  <a:schemeClr val="dk1"/>
                </a:solidFill>
                <a:latin typeface="Corbel"/>
                <a:sym typeface="Corbel"/>
              </a:rPr>
              <a:t>crops</a:t>
            </a:r>
            <a:r>
              <a:rPr lang="fr-FR" sz="2400" dirty="0">
                <a:solidFill>
                  <a:schemeClr val="dk1"/>
                </a:solidFill>
                <a:latin typeface="Corbel"/>
                <a:sym typeface="Corbel"/>
              </a:rPr>
              <a:t> </a:t>
            </a:r>
            <a:r>
              <a:rPr lang="fr-FR" sz="2400" dirty="0" err="1">
                <a:solidFill>
                  <a:schemeClr val="dk1"/>
                </a:solidFill>
                <a:latin typeface="Corbel"/>
                <a:sym typeface="Corbel"/>
              </a:rPr>
              <a:t>suited</a:t>
            </a:r>
            <a:r>
              <a:rPr lang="fr-FR" sz="2400" dirty="0">
                <a:solidFill>
                  <a:schemeClr val="dk1"/>
                </a:solidFill>
                <a:latin typeface="Corbel"/>
                <a:sym typeface="Corbel"/>
              </a:rPr>
              <a:t> to </a:t>
            </a:r>
            <a:r>
              <a:rPr lang="fr-FR" sz="2400" dirty="0" err="1">
                <a:solidFill>
                  <a:schemeClr val="dk1"/>
                </a:solidFill>
                <a:latin typeface="Corbel"/>
                <a:sym typeface="Corbel"/>
              </a:rPr>
              <a:t>wet</a:t>
            </a:r>
            <a:r>
              <a:rPr lang="fr-FR" sz="2400" dirty="0">
                <a:solidFill>
                  <a:schemeClr val="dk1"/>
                </a:solidFill>
                <a:latin typeface="Corbel"/>
                <a:sym typeface="Corbel"/>
              </a:rPr>
              <a:t> conditions, </a:t>
            </a:r>
            <a:r>
              <a:rPr lang="fr-FR" sz="2400" dirty="0" err="1">
                <a:solidFill>
                  <a:schemeClr val="dk1"/>
                </a:solidFill>
                <a:latin typeface="Corbel"/>
                <a:sym typeface="Corbel"/>
              </a:rPr>
              <a:t>old</a:t>
            </a:r>
            <a:r>
              <a:rPr lang="fr-FR" sz="2400" dirty="0">
                <a:solidFill>
                  <a:schemeClr val="dk1"/>
                </a:solidFill>
                <a:latin typeface="Corbel"/>
                <a:sym typeface="Corbel"/>
              </a:rPr>
              <a:t> </a:t>
            </a:r>
            <a:r>
              <a:rPr lang="fr-FR" sz="2400" dirty="0" err="1">
                <a:solidFill>
                  <a:schemeClr val="dk1"/>
                </a:solidFill>
                <a:latin typeface="Corbel"/>
                <a:sym typeface="Corbel"/>
              </a:rPr>
              <a:t>varieties</a:t>
            </a:r>
            <a:r>
              <a:rPr lang="fr-FR" sz="2400" dirty="0">
                <a:solidFill>
                  <a:schemeClr val="dk1"/>
                </a:solidFill>
                <a:latin typeface="Corbel"/>
                <a:sym typeface="Corbel"/>
              </a:rPr>
              <a:t> </a:t>
            </a:r>
            <a:r>
              <a:rPr lang="fr-FR" sz="2400" dirty="0" err="1">
                <a:solidFill>
                  <a:schemeClr val="dk1"/>
                </a:solidFill>
                <a:latin typeface="Corbel"/>
                <a:sym typeface="Corbel"/>
              </a:rPr>
              <a:t>providing</a:t>
            </a:r>
            <a:r>
              <a:rPr lang="fr-FR" sz="2400" dirty="0">
                <a:solidFill>
                  <a:schemeClr val="dk1"/>
                </a:solidFill>
                <a:latin typeface="Corbel"/>
                <a:sym typeface="Corbel"/>
              </a:rPr>
              <a:t> more </a:t>
            </a:r>
            <a:r>
              <a:rPr lang="fr-FR" sz="2400" dirty="0" err="1">
                <a:solidFill>
                  <a:schemeClr val="dk1"/>
                </a:solidFill>
                <a:latin typeface="Corbel"/>
                <a:sym typeface="Corbel"/>
              </a:rPr>
              <a:t>resilience</a:t>
            </a:r>
            <a:r>
              <a:rPr lang="fr-FR" sz="2400" dirty="0">
                <a:solidFill>
                  <a:schemeClr val="dk1"/>
                </a:solidFill>
                <a:latin typeface="Corbel"/>
                <a:sym typeface="Corbel"/>
              </a:rPr>
              <a:t> and more </a:t>
            </a:r>
            <a:r>
              <a:rPr lang="fr-FR" sz="2400" dirty="0" err="1">
                <a:solidFill>
                  <a:schemeClr val="dk1"/>
                </a:solidFill>
                <a:latin typeface="Corbel"/>
                <a:sym typeface="Corbel"/>
              </a:rPr>
              <a:t>flavour</a:t>
            </a:r>
            <a:r>
              <a:rPr lang="fr-FR" sz="2400" dirty="0">
                <a:solidFill>
                  <a:schemeClr val="dk1"/>
                </a:solidFill>
                <a:latin typeface="Corbel"/>
                <a:sym typeface="Corbel"/>
              </a:rPr>
              <a:t>, </a:t>
            </a:r>
            <a:r>
              <a:rPr lang="fr-FR" sz="2400" dirty="0" err="1">
                <a:solidFill>
                  <a:schemeClr val="dk1"/>
                </a:solidFill>
                <a:latin typeface="Corbel"/>
                <a:sym typeface="Corbel"/>
              </a:rPr>
              <a:t>foodforest</a:t>
            </a:r>
            <a:r>
              <a:rPr lang="fr-FR" sz="2400" dirty="0">
                <a:solidFill>
                  <a:schemeClr val="dk1"/>
                </a:solidFill>
                <a:latin typeface="Corbel"/>
                <a:sym typeface="Corbel"/>
              </a:rPr>
              <a:t> as a buffer </a:t>
            </a:r>
            <a:r>
              <a:rPr lang="fr-FR" sz="2400" dirty="0" err="1">
                <a:solidFill>
                  <a:schemeClr val="dk1"/>
                </a:solidFill>
                <a:latin typeface="Corbel"/>
                <a:sym typeface="Corbel"/>
              </a:rPr>
              <a:t>between</a:t>
            </a:r>
            <a:r>
              <a:rPr lang="fr-FR" sz="2400" dirty="0">
                <a:solidFill>
                  <a:schemeClr val="dk1"/>
                </a:solidFill>
                <a:latin typeface="Corbel"/>
                <a:sym typeface="Corbel"/>
              </a:rPr>
              <a:t> </a:t>
            </a:r>
            <a:r>
              <a:rPr lang="fr-FR" sz="2400" dirty="0" err="1">
                <a:solidFill>
                  <a:schemeClr val="dk1"/>
                </a:solidFill>
                <a:latin typeface="Corbel"/>
                <a:sym typeface="Corbel"/>
              </a:rPr>
              <a:t>built</a:t>
            </a:r>
            <a:r>
              <a:rPr lang="fr-FR" sz="2400" dirty="0">
                <a:solidFill>
                  <a:schemeClr val="dk1"/>
                </a:solidFill>
                <a:latin typeface="Corbel"/>
                <a:sym typeface="Corbel"/>
              </a:rPr>
              <a:t> and </a:t>
            </a:r>
            <a:r>
              <a:rPr lang="fr-FR" sz="2400" dirty="0" err="1">
                <a:solidFill>
                  <a:schemeClr val="dk1"/>
                </a:solidFill>
                <a:latin typeface="Corbel"/>
                <a:sym typeface="Corbel"/>
              </a:rPr>
              <a:t>natural</a:t>
            </a:r>
            <a:r>
              <a:rPr lang="fr-FR" sz="2400" dirty="0">
                <a:solidFill>
                  <a:schemeClr val="dk1"/>
                </a:solidFill>
                <a:latin typeface="Corbel"/>
                <a:sym typeface="Corbel"/>
              </a:rPr>
              <a:t> area</a:t>
            </a:r>
          </a:p>
          <a:p>
            <a:pPr>
              <a:buClr>
                <a:schemeClr val="dk1"/>
              </a:buClr>
              <a:buSzPts val="2000"/>
            </a:pPr>
            <a:endParaRPr sz="1000" b="1" dirty="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>
              <a:buClr>
                <a:schemeClr val="dk1"/>
              </a:buClr>
              <a:buSzPts val="2000"/>
            </a:pPr>
            <a:r>
              <a:rPr lang="fr-FR" sz="2400" b="1" dirty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Five </a:t>
            </a:r>
            <a:r>
              <a:rPr lang="fr-FR" sz="2400" b="1" dirty="0" err="1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advices</a:t>
            </a:r>
            <a:r>
              <a:rPr lang="fr-FR" sz="2400" b="1" dirty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 for </a:t>
            </a:r>
            <a:r>
              <a:rPr lang="fr-FR" sz="2400" b="1" dirty="0" err="1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supporting</a:t>
            </a:r>
            <a:r>
              <a:rPr lang="fr-FR" sz="2400" b="1" dirty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 agro-</a:t>
            </a:r>
            <a:r>
              <a:rPr lang="fr-FR" sz="2400" b="1" dirty="0" err="1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ecological</a:t>
            </a:r>
            <a:r>
              <a:rPr lang="fr-FR" sz="2400" b="1" dirty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 </a:t>
            </a:r>
            <a:r>
              <a:rPr lang="fr-FR" sz="2400" b="1" dirty="0" err="1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farming</a:t>
            </a:r>
            <a:r>
              <a:rPr lang="fr-FR" sz="2400" b="1" dirty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 in </a:t>
            </a:r>
            <a:r>
              <a:rPr lang="fr-FR" sz="2400" b="1" dirty="0" err="1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protected</a:t>
            </a:r>
            <a:r>
              <a:rPr lang="fr-FR" sz="2400" b="1" dirty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 areas</a:t>
            </a:r>
            <a:endParaRPr sz="1600" dirty="0"/>
          </a:p>
          <a:p>
            <a:pPr marL="457200" indent="-457200">
              <a:buClr>
                <a:schemeClr val="dk1"/>
              </a:buClr>
              <a:buSzPts val="2000"/>
              <a:buFont typeface="+mj-lt"/>
              <a:buAutoNum type="arabicPeriod"/>
            </a:pPr>
            <a:r>
              <a:rPr lang="fr-FR" sz="2400" dirty="0" err="1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Garantee</a:t>
            </a:r>
            <a:r>
              <a:rPr lang="fr-FR" sz="2400" dirty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 long </a:t>
            </a:r>
            <a:r>
              <a:rPr lang="fr-FR" sz="2400" dirty="0" err="1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term</a:t>
            </a:r>
            <a:r>
              <a:rPr lang="fr-FR" sz="2400" dirty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 </a:t>
            </a:r>
            <a:r>
              <a:rPr lang="fr-FR" sz="2400" dirty="0" err="1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access</a:t>
            </a:r>
            <a:r>
              <a:rPr lang="fr-FR" sz="2400" dirty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 to land for agro-</a:t>
            </a:r>
            <a:r>
              <a:rPr lang="fr-FR" sz="2400" dirty="0" err="1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ecological</a:t>
            </a:r>
            <a:r>
              <a:rPr lang="fr-FR" sz="2400" dirty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 </a:t>
            </a:r>
            <a:r>
              <a:rPr lang="fr-FR" sz="2400" dirty="0" err="1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farming</a:t>
            </a:r>
            <a:endParaRPr sz="2400" dirty="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marL="457200" indent="-457200">
              <a:buClr>
                <a:schemeClr val="dk1"/>
              </a:buClr>
              <a:buSzPts val="2000"/>
              <a:buFont typeface="+mj-lt"/>
              <a:buAutoNum type="arabicPeriod"/>
            </a:pPr>
            <a:r>
              <a:rPr lang="nl-BE" sz="2400" dirty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Be </a:t>
            </a:r>
            <a:r>
              <a:rPr lang="nl-BE" sz="2400" dirty="0" err="1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clear</a:t>
            </a:r>
            <a:r>
              <a:rPr lang="nl-BE" sz="2400" dirty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 </a:t>
            </a:r>
            <a:r>
              <a:rPr lang="nl-BE" sz="2400" dirty="0" err="1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about</a:t>
            </a:r>
            <a:r>
              <a:rPr lang="nl-BE" sz="2400" dirty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 </a:t>
            </a:r>
            <a:r>
              <a:rPr lang="nl-BE" sz="2400" dirty="0" err="1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the</a:t>
            </a:r>
            <a:r>
              <a:rPr lang="nl-BE" sz="2400" dirty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 </a:t>
            </a:r>
            <a:r>
              <a:rPr lang="nl-BE" sz="2400" dirty="0" err="1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conditions</a:t>
            </a:r>
            <a:r>
              <a:rPr lang="nl-BE" sz="2400" dirty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 (</a:t>
            </a:r>
            <a:r>
              <a:rPr lang="nl-BE" sz="2400" dirty="0" err="1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and</a:t>
            </a:r>
            <a:r>
              <a:rPr lang="nl-BE" sz="2400" dirty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 </a:t>
            </a:r>
            <a:r>
              <a:rPr lang="nl-BE" sz="2400" dirty="0" err="1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solve</a:t>
            </a:r>
            <a:r>
              <a:rPr lang="nl-BE" sz="2400" dirty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 </a:t>
            </a:r>
            <a:r>
              <a:rPr lang="nl-BE" sz="2400" dirty="0" err="1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uncertainties</a:t>
            </a:r>
            <a:r>
              <a:rPr lang="nl-BE" sz="2400" dirty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)</a:t>
            </a:r>
            <a:endParaRPr sz="1600" dirty="0"/>
          </a:p>
          <a:p>
            <a:pPr marL="457200" indent="-457200">
              <a:buClr>
                <a:schemeClr val="dk1"/>
              </a:buClr>
              <a:buSzPts val="2000"/>
              <a:buFont typeface="+mj-lt"/>
              <a:buAutoNum type="arabicPeriod"/>
            </a:pPr>
            <a:r>
              <a:rPr lang="en-GB" sz="2400" dirty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Provide </a:t>
            </a:r>
            <a:r>
              <a:rPr lang="nl-BE" sz="2400" dirty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public money </a:t>
            </a:r>
            <a:r>
              <a:rPr lang="nl-BE" sz="2400" dirty="0" err="1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for</a:t>
            </a:r>
            <a:r>
              <a:rPr lang="nl-BE" sz="2400" dirty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 </a:t>
            </a:r>
            <a:r>
              <a:rPr lang="fr-FR" sz="2400" dirty="0" err="1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pubic</a:t>
            </a:r>
            <a:r>
              <a:rPr lang="fr-FR" sz="2400" dirty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 </a:t>
            </a:r>
            <a:r>
              <a:rPr lang="fr-FR" sz="2400" dirty="0" err="1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goods</a:t>
            </a:r>
            <a:endParaRPr lang="fr-FR" sz="2400" dirty="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marL="457200" indent="-457200">
              <a:buClr>
                <a:schemeClr val="dk1"/>
              </a:buClr>
              <a:buSzPts val="2000"/>
              <a:buFont typeface="+mj-lt"/>
              <a:buAutoNum type="arabicPeriod"/>
            </a:pPr>
            <a:r>
              <a:rPr lang="fr-FR" sz="2400" dirty="0" err="1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Facilitate</a:t>
            </a:r>
            <a:r>
              <a:rPr lang="fr-FR" sz="2400" dirty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 dialogue </a:t>
            </a:r>
            <a:r>
              <a:rPr lang="fr-FR" sz="2400" dirty="0" err="1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between</a:t>
            </a:r>
            <a:r>
              <a:rPr lang="fr-FR" sz="2400" dirty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 all local stakeholders</a:t>
            </a:r>
          </a:p>
          <a:p>
            <a:pPr marL="457200" indent="-457200">
              <a:buClr>
                <a:schemeClr val="dk1"/>
              </a:buClr>
              <a:buSzPts val="2000"/>
              <a:buFont typeface="+mj-lt"/>
              <a:buAutoNum type="arabicPeriod"/>
            </a:pPr>
            <a:r>
              <a:rPr lang="nl-BE" sz="2400" dirty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Monitor </a:t>
            </a:r>
            <a:r>
              <a:rPr lang="nl-BE" sz="2400" dirty="0" err="1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contribution</a:t>
            </a:r>
            <a:r>
              <a:rPr lang="nl-BE" sz="2400" dirty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 of agro-</a:t>
            </a:r>
            <a:r>
              <a:rPr lang="nl-BE" sz="2400" dirty="0" err="1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ecological</a:t>
            </a:r>
            <a:r>
              <a:rPr lang="nl-BE" sz="2400" dirty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 </a:t>
            </a:r>
            <a:r>
              <a:rPr lang="nl-BE" sz="2400" dirty="0" err="1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farming</a:t>
            </a:r>
            <a:r>
              <a:rPr lang="nl-BE" sz="2400" dirty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 </a:t>
            </a:r>
            <a:r>
              <a:rPr lang="nl-BE" sz="2400" dirty="0" err="1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to</a:t>
            </a:r>
            <a:r>
              <a:rPr lang="nl-BE" sz="2400" dirty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 </a:t>
            </a:r>
            <a:r>
              <a:rPr lang="nl-BE" sz="2400" dirty="0" err="1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ecological</a:t>
            </a:r>
            <a:r>
              <a:rPr lang="nl-BE" sz="2400" dirty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, </a:t>
            </a:r>
            <a:r>
              <a:rPr lang="nl-BE" sz="2400" dirty="0" err="1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social</a:t>
            </a:r>
            <a:r>
              <a:rPr lang="nl-BE" sz="2400" dirty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 </a:t>
            </a:r>
            <a:r>
              <a:rPr lang="nl-BE" sz="2400" dirty="0" err="1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and</a:t>
            </a:r>
            <a:r>
              <a:rPr lang="nl-BE" sz="2400" dirty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 </a:t>
            </a:r>
            <a:r>
              <a:rPr lang="nl-BE" sz="2400" dirty="0" err="1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economic</a:t>
            </a:r>
            <a:r>
              <a:rPr lang="nl-BE" sz="2400" dirty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 policy </a:t>
            </a:r>
            <a:r>
              <a:rPr lang="nl-BE" sz="2400" dirty="0" err="1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objectives</a:t>
            </a:r>
            <a:endParaRPr lang="nl-BE" sz="2400" dirty="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>
              <a:buClr>
                <a:schemeClr val="dk1"/>
              </a:buClr>
              <a:buSzPts val="2000"/>
            </a:pPr>
            <a:endParaRPr sz="2400" dirty="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33"/>
          <p:cNvSpPr txBox="1">
            <a:spLocks noGrp="1"/>
          </p:cNvSpPr>
          <p:nvPr>
            <p:ph type="title"/>
          </p:nvPr>
        </p:nvSpPr>
        <p:spPr>
          <a:xfrm>
            <a:off x="817036" y="53025"/>
            <a:ext cx="10515600" cy="1325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nl-BE" b="1"/>
              <a:t>THANK YOU FOR YOUR ATTENTION!</a:t>
            </a:r>
            <a:endParaRPr b="1"/>
          </a:p>
        </p:txBody>
      </p:sp>
      <p:sp>
        <p:nvSpPr>
          <p:cNvPr id="407" name="Google Shape;407;p33" descr="Homepage | Instituut voor Natuur- en Bosonderzoek"/>
          <p:cNvSpPr/>
          <p:nvPr/>
        </p:nvSpPr>
        <p:spPr>
          <a:xfrm>
            <a:off x="207434" y="-144457"/>
            <a:ext cx="4064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150" tIns="48075" rIns="96150" bIns="480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8" name="Google Shape;408;p33" descr="Homepage | Instituut voor Natuur- en Bosonderzoek"/>
          <p:cNvSpPr/>
          <p:nvPr/>
        </p:nvSpPr>
        <p:spPr>
          <a:xfrm>
            <a:off x="410634" y="7944"/>
            <a:ext cx="4064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150" tIns="48075" rIns="96150" bIns="480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09" name="Google Shape;409;p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7448" y="6042893"/>
            <a:ext cx="4451590" cy="57606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Afbeelding met gras, buiten, lucht, veld&#10;&#10;Automatisch gegenereerde beschrijving">
            <a:extLst>
              <a:ext uri="{FF2B5EF4-FFF2-40B4-BE49-F238E27FC236}">
                <a16:creationId xmlns:a16="http://schemas.microsoft.com/office/drawing/2014/main" id="{EF204128-7C3D-5B16-2FF3-10F39CBB88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18099" y="987014"/>
            <a:ext cx="6511962" cy="488397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0BCF97BA-5403-86F5-9BEB-9F44558966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7916" y="80819"/>
            <a:ext cx="8637401" cy="6777181"/>
          </a:xfrm>
          <a:prstGeom prst="rect">
            <a:avLst/>
          </a:prstGeom>
        </p:spPr>
      </p:pic>
      <p:sp>
        <p:nvSpPr>
          <p:cNvPr id="48" name="Google Shape;48;p2"/>
          <p:cNvSpPr txBox="1">
            <a:spLocks noGrp="1"/>
          </p:cNvSpPr>
          <p:nvPr>
            <p:ph type="title"/>
          </p:nvPr>
        </p:nvSpPr>
        <p:spPr>
          <a:xfrm>
            <a:off x="355003" y="539409"/>
            <a:ext cx="5740997" cy="11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r>
              <a:rPr lang="nl-BE" sz="3600" dirty="0"/>
              <a:t>Brussels </a:t>
            </a:r>
            <a:r>
              <a:rPr lang="nl-BE" sz="3600" dirty="0" err="1"/>
              <a:t>Capital</a:t>
            </a:r>
            <a:r>
              <a:rPr lang="nl-BE" sz="3600" dirty="0"/>
              <a:t> </a:t>
            </a:r>
            <a:r>
              <a:rPr lang="nl-BE" sz="3600" dirty="0" err="1"/>
              <a:t>Region</a:t>
            </a:r>
            <a:br>
              <a:rPr lang="nl-BE" sz="3600" dirty="0"/>
            </a:br>
            <a:r>
              <a:rPr lang="nl-BE" sz="3200" dirty="0"/>
              <a:t>Last patches of </a:t>
            </a:r>
            <a:r>
              <a:rPr lang="nl-BE" sz="3200" dirty="0" err="1"/>
              <a:t>agricultural</a:t>
            </a:r>
            <a:r>
              <a:rPr lang="nl-BE" sz="3200" dirty="0"/>
              <a:t> land</a:t>
            </a:r>
            <a:endParaRPr sz="3600" dirty="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12268E4A-85EF-8A45-DA62-32498648DA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5003" y="1966618"/>
            <a:ext cx="5066851" cy="4821321"/>
          </a:xfrm>
          <a:prstGeom prst="rect">
            <a:avLst/>
          </a:prstGeom>
        </p:spPr>
      </p:pic>
      <p:cxnSp>
        <p:nvCxnSpPr>
          <p:cNvPr id="11" name="Rechte verbindingslijn 10">
            <a:extLst>
              <a:ext uri="{FF2B5EF4-FFF2-40B4-BE49-F238E27FC236}">
                <a16:creationId xmlns:a16="http://schemas.microsoft.com/office/drawing/2014/main" id="{A258A1B6-E247-3699-D952-E0407D509C83}"/>
              </a:ext>
            </a:extLst>
          </p:cNvPr>
          <p:cNvCxnSpPr/>
          <p:nvPr/>
        </p:nvCxnSpPr>
        <p:spPr>
          <a:xfrm flipV="1">
            <a:off x="1882588" y="2474258"/>
            <a:ext cx="4991548" cy="279699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Rechte verbindingslijn 12">
            <a:extLst>
              <a:ext uri="{FF2B5EF4-FFF2-40B4-BE49-F238E27FC236}">
                <a16:creationId xmlns:a16="http://schemas.microsoft.com/office/drawing/2014/main" id="{702F3C21-9AA9-96C7-81EA-A8DA686363C3}"/>
              </a:ext>
            </a:extLst>
          </p:cNvPr>
          <p:cNvCxnSpPr/>
          <p:nvPr/>
        </p:nvCxnSpPr>
        <p:spPr>
          <a:xfrm flipH="1">
            <a:off x="4593515" y="2614108"/>
            <a:ext cx="2280621" cy="1979407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09859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D92661CC-5681-04A8-DF1B-44B80BD0657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792" r="8048"/>
          <a:stretch/>
        </p:blipFill>
        <p:spPr>
          <a:xfrm>
            <a:off x="-107576" y="1707450"/>
            <a:ext cx="6373622" cy="4927666"/>
          </a:xfrm>
          <a:prstGeom prst="rect">
            <a:avLst/>
          </a:prstGeom>
        </p:spPr>
      </p:pic>
      <p:sp>
        <p:nvSpPr>
          <p:cNvPr id="48" name="Google Shape;48;p2"/>
          <p:cNvSpPr txBox="1">
            <a:spLocks noGrp="1"/>
          </p:cNvSpPr>
          <p:nvPr>
            <p:ph type="title"/>
          </p:nvPr>
        </p:nvSpPr>
        <p:spPr>
          <a:xfrm>
            <a:off x="355003" y="443747"/>
            <a:ext cx="5911043" cy="11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r>
              <a:rPr lang="nl-BE" sz="3600" dirty="0"/>
              <a:t>Brussels </a:t>
            </a:r>
            <a:r>
              <a:rPr lang="nl-BE" sz="3600" dirty="0" err="1"/>
              <a:t>Capital</a:t>
            </a:r>
            <a:r>
              <a:rPr lang="nl-BE" sz="3600" dirty="0"/>
              <a:t> </a:t>
            </a:r>
            <a:r>
              <a:rPr lang="nl-BE" sz="3600" dirty="0" err="1"/>
              <a:t>Region</a:t>
            </a:r>
            <a:br>
              <a:rPr lang="nl-BE" sz="3600" dirty="0"/>
            </a:br>
            <a:r>
              <a:rPr lang="nl-BE" sz="800" dirty="0"/>
              <a:t> </a:t>
            </a:r>
            <a:br>
              <a:rPr lang="nl-BE" sz="3600" dirty="0"/>
            </a:br>
            <a:r>
              <a:rPr lang="nl-BE" sz="3200" dirty="0" err="1"/>
              <a:t>Good</a:t>
            </a:r>
            <a:r>
              <a:rPr lang="nl-BE" sz="3200" dirty="0"/>
              <a:t> Food </a:t>
            </a:r>
            <a:r>
              <a:rPr lang="nl-BE" sz="3200" dirty="0" err="1"/>
              <a:t>Strategy</a:t>
            </a:r>
            <a:endParaRPr sz="3600" dirty="0"/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C7F250DC-4C3A-F6BF-38F5-1931A020BC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56307" y="1871829"/>
            <a:ext cx="5735693" cy="4462071"/>
          </a:xfrm>
          <a:prstGeom prst="rect">
            <a:avLst/>
          </a:prstGeom>
        </p:spPr>
      </p:pic>
      <p:cxnSp>
        <p:nvCxnSpPr>
          <p:cNvPr id="9" name="Rechte verbindingslijn 8">
            <a:extLst>
              <a:ext uri="{FF2B5EF4-FFF2-40B4-BE49-F238E27FC236}">
                <a16:creationId xmlns:a16="http://schemas.microsoft.com/office/drawing/2014/main" id="{3826766F-EBE4-1019-28D6-866B316C9193}"/>
              </a:ext>
            </a:extLst>
          </p:cNvPr>
          <p:cNvCxnSpPr/>
          <p:nvPr/>
        </p:nvCxnSpPr>
        <p:spPr>
          <a:xfrm>
            <a:off x="1011219" y="6538296"/>
            <a:ext cx="1775012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4" name="Google Shape;48;p2">
            <a:extLst>
              <a:ext uri="{FF2B5EF4-FFF2-40B4-BE49-F238E27FC236}">
                <a16:creationId xmlns:a16="http://schemas.microsoft.com/office/drawing/2014/main" id="{E3B1790E-8961-8587-3267-9BA3E39F9627}"/>
              </a:ext>
            </a:extLst>
          </p:cNvPr>
          <p:cNvSpPr txBox="1">
            <a:spLocks/>
          </p:cNvSpPr>
          <p:nvPr/>
        </p:nvSpPr>
        <p:spPr>
          <a:xfrm>
            <a:off x="6559400" y="1120257"/>
            <a:ext cx="5529505" cy="5871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2702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Calibri"/>
              <a:buNone/>
              <a:defRPr sz="3687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79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79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79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79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79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79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79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79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3200" dirty="0"/>
              <a:t>Biodiversity Crisis - Nature Plan</a:t>
            </a:r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16357888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2"/>
          <p:cNvSpPr txBox="1">
            <a:spLocks noGrp="1"/>
          </p:cNvSpPr>
          <p:nvPr>
            <p:ph type="body" idx="1"/>
          </p:nvPr>
        </p:nvSpPr>
        <p:spPr>
          <a:xfrm>
            <a:off x="405204" y="1516502"/>
            <a:ext cx="11643361" cy="48008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indent="-228600">
              <a:spcBef>
                <a:spcPts val="300"/>
              </a:spcBef>
              <a:buNone/>
            </a:pPr>
            <a:r>
              <a:rPr lang="nl-BE" sz="2600" dirty="0" err="1"/>
              <a:t>Objectives</a:t>
            </a:r>
            <a:endParaRPr lang="nl-BE" sz="2600" dirty="0"/>
          </a:p>
          <a:p>
            <a:pPr marL="742950" indent="-514350">
              <a:spcBef>
                <a:spcPts val="300"/>
              </a:spcBef>
              <a:buFont typeface="+mj-lt"/>
              <a:buAutoNum type="arabicPeriod"/>
            </a:pPr>
            <a:r>
              <a:rPr lang="en-GB" sz="2600" dirty="0"/>
              <a:t>Inspire the Brussels-Capital Region on the possibilities of </a:t>
            </a:r>
            <a:r>
              <a:rPr lang="en-GB" sz="2600" b="1" dirty="0" err="1"/>
              <a:t>agro</a:t>
            </a:r>
            <a:r>
              <a:rPr lang="en-GB" sz="2600" b="1" dirty="0"/>
              <a:t>-ecological farming </a:t>
            </a:r>
            <a:r>
              <a:rPr lang="en-GB" sz="2600" dirty="0"/>
              <a:t>in </a:t>
            </a:r>
            <a:r>
              <a:rPr lang="en-GB" sz="2600" b="1" dirty="0"/>
              <a:t>protected areas (in (former) agricultural use)</a:t>
            </a:r>
          </a:p>
          <a:p>
            <a:pPr marL="742950" indent="-514350">
              <a:spcBef>
                <a:spcPts val="300"/>
              </a:spcBef>
              <a:buFont typeface="+mj-lt"/>
              <a:buAutoNum type="arabicPeriod"/>
            </a:pPr>
            <a:r>
              <a:rPr lang="en-GB" sz="2600" dirty="0"/>
              <a:t>Explore the </a:t>
            </a:r>
            <a:r>
              <a:rPr lang="en-GB" sz="2600" b="1" dirty="0"/>
              <a:t>synergies and conflicts </a:t>
            </a:r>
            <a:r>
              <a:rPr lang="en-GB" sz="2600" dirty="0"/>
              <a:t>between </a:t>
            </a:r>
            <a:r>
              <a:rPr lang="en-GB" sz="2600" dirty="0" err="1"/>
              <a:t>agro</a:t>
            </a:r>
            <a:r>
              <a:rPr lang="en-GB" sz="2600" dirty="0"/>
              <a:t>-ecological farming and nature conservation in protected areas</a:t>
            </a:r>
          </a:p>
          <a:p>
            <a:pPr marL="742950" indent="-514350">
              <a:spcBef>
                <a:spcPts val="300"/>
              </a:spcBef>
              <a:buFont typeface="+mj-lt"/>
              <a:buAutoNum type="arabicPeriod"/>
            </a:pPr>
            <a:r>
              <a:rPr lang="en-GB" sz="2600" dirty="0"/>
              <a:t>Create a </a:t>
            </a:r>
            <a:r>
              <a:rPr lang="en-GB" sz="2600" b="1" dirty="0"/>
              <a:t>first dialogue </a:t>
            </a:r>
            <a:r>
              <a:rPr lang="en-GB" sz="2600" dirty="0"/>
              <a:t>on this theme between relevant stakeholders in the Brussels-Capital Region</a:t>
            </a:r>
          </a:p>
          <a:p>
            <a:pPr marL="228600" indent="0">
              <a:spcBef>
                <a:spcPts val="300"/>
              </a:spcBef>
              <a:buNone/>
            </a:pPr>
            <a:endParaRPr lang="en-GB" sz="2600" dirty="0"/>
          </a:p>
          <a:p>
            <a:pPr marL="228600" indent="0">
              <a:spcBef>
                <a:spcPts val="300"/>
              </a:spcBef>
              <a:buNone/>
            </a:pPr>
            <a:r>
              <a:rPr lang="en-GB" sz="2600" dirty="0"/>
              <a:t>Footnotes</a:t>
            </a:r>
          </a:p>
          <a:p>
            <a:pPr marL="742950" indent="-514350">
              <a:spcBef>
                <a:spcPts val="300"/>
              </a:spcBef>
              <a:buFont typeface="+mj-lt"/>
              <a:buAutoNum type="arabicPeriod"/>
            </a:pPr>
            <a:r>
              <a:rPr lang="en-GB" sz="2600" b="1" dirty="0"/>
              <a:t>Protected areas with lower biological value </a:t>
            </a:r>
            <a:r>
              <a:rPr lang="en-GB" sz="2600" dirty="0"/>
              <a:t>-&gt; increase biological value through agriculture</a:t>
            </a:r>
          </a:p>
          <a:p>
            <a:pPr marL="742950" indent="-514350">
              <a:spcBef>
                <a:spcPts val="300"/>
              </a:spcBef>
              <a:buFont typeface="+mj-lt"/>
              <a:buAutoNum type="arabicPeriod"/>
            </a:pPr>
            <a:r>
              <a:rPr lang="en-GB" sz="2600" dirty="0"/>
              <a:t>Place for </a:t>
            </a:r>
            <a:r>
              <a:rPr lang="en-GB" sz="2600" dirty="0" err="1"/>
              <a:t>agro</a:t>
            </a:r>
            <a:r>
              <a:rPr lang="en-GB" sz="2600" dirty="0"/>
              <a:t>-ecological farming = </a:t>
            </a:r>
            <a:r>
              <a:rPr lang="en-GB" sz="2600" b="1" dirty="0"/>
              <a:t>agricultural area</a:t>
            </a:r>
          </a:p>
          <a:p>
            <a:pPr marL="742950" indent="-514350">
              <a:spcBef>
                <a:spcPts val="300"/>
              </a:spcBef>
              <a:buFont typeface="+mj-lt"/>
              <a:buAutoNum type="arabicPeriod"/>
            </a:pPr>
            <a:r>
              <a:rPr lang="en-GB" sz="2600" dirty="0"/>
              <a:t>Green/agricultural patches within </a:t>
            </a:r>
            <a:r>
              <a:rPr lang="en-GB" sz="2600" b="1" dirty="0"/>
              <a:t>residential or industrial areas </a:t>
            </a:r>
            <a:r>
              <a:rPr lang="en-GB" sz="2600" dirty="0"/>
              <a:t>-&gt; time to reconsider</a:t>
            </a:r>
          </a:p>
          <a:p>
            <a:pPr marL="685800" indent="-457200">
              <a:spcBef>
                <a:spcPts val="300"/>
              </a:spcBef>
            </a:pPr>
            <a:endParaRPr lang="en-GB" sz="2600" dirty="0"/>
          </a:p>
          <a:p>
            <a:pPr marL="685800" indent="-457200">
              <a:spcBef>
                <a:spcPts val="300"/>
              </a:spcBef>
            </a:pPr>
            <a:endParaRPr lang="en-GB" sz="2600" dirty="0"/>
          </a:p>
          <a:p>
            <a:pPr indent="-228600">
              <a:spcBef>
                <a:spcPts val="300"/>
              </a:spcBef>
              <a:buNone/>
            </a:pPr>
            <a:endParaRPr sz="2600" dirty="0"/>
          </a:p>
        </p:txBody>
      </p:sp>
      <p:sp>
        <p:nvSpPr>
          <p:cNvPr id="6" name="Google Shape;108;p2">
            <a:extLst>
              <a:ext uri="{FF2B5EF4-FFF2-40B4-BE49-F238E27FC236}">
                <a16:creationId xmlns:a16="http://schemas.microsoft.com/office/drawing/2014/main" id="{B997BDEA-2194-62C2-EFF1-14782DE13D2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52000" y="260652"/>
            <a:ext cx="9888000" cy="11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lnSpc>
                <a:spcPct val="102702"/>
              </a:lnSpc>
              <a:spcBef>
                <a:spcPts val="0"/>
              </a:spcBef>
              <a:spcAft>
                <a:spcPts val="0"/>
              </a:spcAft>
              <a:buSzPts val="3700"/>
              <a:buNone/>
            </a:pPr>
            <a:r>
              <a:rPr lang="en-GB" sz="3400" dirty="0">
                <a:latin typeface="Corbel"/>
                <a:ea typeface="Corbel"/>
                <a:cs typeface="Corbel"/>
                <a:sym typeface="Corbel"/>
              </a:rPr>
              <a:t>Synergies between </a:t>
            </a:r>
            <a:r>
              <a:rPr lang="en-GB" sz="3400" dirty="0" err="1">
                <a:latin typeface="Corbel"/>
                <a:ea typeface="Corbel"/>
                <a:cs typeface="Corbel"/>
                <a:sym typeface="Corbel"/>
              </a:rPr>
              <a:t>agro</a:t>
            </a:r>
            <a:r>
              <a:rPr lang="en-GB" sz="3400" dirty="0">
                <a:latin typeface="Corbel"/>
                <a:ea typeface="Corbel"/>
                <a:cs typeface="Corbel"/>
                <a:sym typeface="Corbel"/>
              </a:rPr>
              <a:t>-ecological farming and nature conservation in protected areas</a:t>
            </a:r>
            <a:endParaRPr sz="3400" dirty="0">
              <a:latin typeface="Corbel"/>
              <a:ea typeface="Corbel"/>
              <a:cs typeface="Corbel"/>
              <a:sym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25507738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"/>
          <p:cNvSpPr txBox="1">
            <a:spLocks noGrp="1"/>
          </p:cNvSpPr>
          <p:nvPr>
            <p:ph type="body" idx="1"/>
          </p:nvPr>
        </p:nvSpPr>
        <p:spPr>
          <a:xfrm>
            <a:off x="376518" y="1426446"/>
            <a:ext cx="11564470" cy="479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299"/>
              </a:spcBef>
              <a:spcAft>
                <a:spcPts val="0"/>
              </a:spcAft>
              <a:buClr>
                <a:schemeClr val="dk1"/>
              </a:buClr>
              <a:buSzPts val="1980"/>
              <a:buFont typeface="Arial"/>
              <a:buNone/>
            </a:pPr>
            <a:r>
              <a:rPr lang="nl-BE" sz="2400" dirty="0" err="1">
                <a:latin typeface="Corbel"/>
                <a:ea typeface="Corbel"/>
                <a:cs typeface="Corbel"/>
                <a:sym typeface="Corbel"/>
              </a:rPr>
              <a:t>Phase</a:t>
            </a:r>
            <a:r>
              <a:rPr lang="nl-BE" sz="2400" dirty="0">
                <a:latin typeface="Corbel"/>
                <a:ea typeface="Corbel"/>
                <a:cs typeface="Corbel"/>
                <a:sym typeface="Corbel"/>
              </a:rPr>
              <a:t> 1 – </a:t>
            </a:r>
            <a:r>
              <a:rPr lang="nl-BE" sz="2400" dirty="0" err="1">
                <a:latin typeface="Corbel"/>
                <a:ea typeface="Corbel"/>
                <a:cs typeface="Corbel"/>
                <a:sym typeface="Corbel"/>
              </a:rPr>
              <a:t>Exploring</a:t>
            </a:r>
            <a:r>
              <a:rPr lang="nl-BE" sz="2400" dirty="0">
                <a:latin typeface="Corbel"/>
                <a:ea typeface="Corbel"/>
                <a:cs typeface="Corbel"/>
                <a:sym typeface="Corbel"/>
              </a:rPr>
              <a:t> </a:t>
            </a:r>
            <a:r>
              <a:rPr lang="nl-BE" sz="2400" dirty="0" err="1">
                <a:latin typeface="Corbel"/>
                <a:ea typeface="Corbel"/>
                <a:cs typeface="Corbel"/>
                <a:sym typeface="Corbel"/>
              </a:rPr>
              <a:t>the</a:t>
            </a:r>
            <a:r>
              <a:rPr lang="nl-BE" sz="2400" dirty="0">
                <a:latin typeface="Corbel"/>
                <a:ea typeface="Corbel"/>
                <a:cs typeface="Corbel"/>
                <a:sym typeface="Corbel"/>
              </a:rPr>
              <a:t> scene</a:t>
            </a:r>
            <a:endParaRPr sz="2400" dirty="0">
              <a:latin typeface="Corbel"/>
              <a:ea typeface="Corbel"/>
              <a:cs typeface="Corbel"/>
              <a:sym typeface="Corbel"/>
            </a:endParaRPr>
          </a:p>
          <a:p>
            <a:pPr marL="360639" lvl="0" indent="-360639" algn="l" rtl="0">
              <a:spcBef>
                <a:spcPts val="299"/>
              </a:spcBef>
              <a:spcAft>
                <a:spcPts val="0"/>
              </a:spcAft>
              <a:buSzPts val="1980"/>
              <a:buChar char="•"/>
            </a:pPr>
            <a:r>
              <a:rPr lang="nl-BE" sz="2400" dirty="0" err="1">
                <a:latin typeface="Corbel"/>
                <a:ea typeface="Corbel"/>
                <a:cs typeface="Corbel"/>
                <a:sym typeface="Corbel"/>
              </a:rPr>
              <a:t>Literature</a:t>
            </a:r>
            <a:r>
              <a:rPr lang="nl-BE" sz="2400" dirty="0">
                <a:latin typeface="Corbel"/>
                <a:ea typeface="Corbel"/>
                <a:cs typeface="Corbel"/>
                <a:sym typeface="Corbel"/>
              </a:rPr>
              <a:t> review -&gt; </a:t>
            </a:r>
            <a:r>
              <a:rPr lang="nl-BE" sz="2400" b="1" dirty="0" err="1">
                <a:latin typeface="Corbel"/>
                <a:ea typeface="Corbel"/>
                <a:cs typeface="Corbel"/>
                <a:sym typeface="Corbel"/>
              </a:rPr>
              <a:t>theoretical</a:t>
            </a:r>
            <a:r>
              <a:rPr lang="nl-BE" sz="2400" b="1" dirty="0">
                <a:latin typeface="Corbel"/>
                <a:ea typeface="Corbel"/>
                <a:cs typeface="Corbel"/>
                <a:sym typeface="Corbel"/>
              </a:rPr>
              <a:t> </a:t>
            </a:r>
            <a:r>
              <a:rPr lang="nl-BE" sz="2400" b="1" dirty="0" err="1">
                <a:latin typeface="Corbel"/>
                <a:ea typeface="Corbel"/>
                <a:cs typeface="Corbel"/>
                <a:sym typeface="Corbel"/>
              </a:rPr>
              <a:t>framework</a:t>
            </a:r>
            <a:endParaRPr sz="2400" b="1" dirty="0">
              <a:latin typeface="Corbel"/>
              <a:ea typeface="Corbel"/>
              <a:cs typeface="Corbel"/>
              <a:sym typeface="Corbel"/>
            </a:endParaRPr>
          </a:p>
          <a:p>
            <a:pPr marL="360639" lvl="0" indent="-360639" algn="l" rtl="0">
              <a:spcBef>
                <a:spcPts val="299"/>
              </a:spcBef>
              <a:spcAft>
                <a:spcPts val="0"/>
              </a:spcAft>
              <a:buSzPts val="1980"/>
              <a:buChar char="•"/>
            </a:pPr>
            <a:r>
              <a:rPr lang="nl-BE" sz="2400" dirty="0">
                <a:latin typeface="Corbel"/>
                <a:ea typeface="Corbel"/>
                <a:cs typeface="Corbel"/>
                <a:sym typeface="Corbel"/>
              </a:rPr>
              <a:t>Online survey (NL-FR-EN) -&gt; </a:t>
            </a:r>
            <a:r>
              <a:rPr lang="nl-BE" sz="2400" b="1" dirty="0">
                <a:latin typeface="Corbel"/>
                <a:ea typeface="Corbel"/>
                <a:cs typeface="Corbel"/>
                <a:sym typeface="Corbel"/>
              </a:rPr>
              <a:t>analysis of 76 cases</a:t>
            </a:r>
            <a:endParaRPr sz="2400" b="1" dirty="0"/>
          </a:p>
          <a:p>
            <a:pPr marL="0" lvl="0" indent="0" algn="l" rtl="0">
              <a:spcBef>
                <a:spcPts val="299"/>
              </a:spcBef>
              <a:spcAft>
                <a:spcPts val="0"/>
              </a:spcAft>
              <a:buClr>
                <a:schemeClr val="dk1"/>
              </a:buClr>
              <a:buSzPts val="1980"/>
              <a:buFont typeface="Arial"/>
              <a:buNone/>
            </a:pPr>
            <a:endParaRPr sz="2400" dirty="0">
              <a:solidFill>
                <a:schemeClr val="accent1"/>
              </a:solidFill>
              <a:latin typeface="Corbel"/>
              <a:ea typeface="Corbel"/>
              <a:cs typeface="Corbel"/>
              <a:sym typeface="Corbel"/>
            </a:endParaRPr>
          </a:p>
          <a:p>
            <a:pPr marL="0" lvl="0" indent="0" algn="l" rtl="0">
              <a:spcBef>
                <a:spcPts val="299"/>
              </a:spcBef>
              <a:spcAft>
                <a:spcPts val="0"/>
              </a:spcAft>
              <a:buClr>
                <a:schemeClr val="dk1"/>
              </a:buClr>
              <a:buSzPts val="1980"/>
              <a:buFont typeface="Arial"/>
              <a:buNone/>
            </a:pPr>
            <a:r>
              <a:rPr lang="nl-BE" sz="2400" dirty="0" err="1">
                <a:latin typeface="Corbel"/>
                <a:ea typeface="Corbel"/>
                <a:cs typeface="Corbel"/>
                <a:sym typeface="Corbel"/>
              </a:rPr>
              <a:t>Phase</a:t>
            </a:r>
            <a:r>
              <a:rPr lang="nl-BE" sz="2400" dirty="0">
                <a:latin typeface="Corbel"/>
                <a:ea typeface="Corbel"/>
                <a:cs typeface="Corbel"/>
                <a:sym typeface="Corbel"/>
              </a:rPr>
              <a:t> 2 - Case analysis</a:t>
            </a:r>
            <a:endParaRPr sz="2400" dirty="0">
              <a:latin typeface="Corbel"/>
              <a:ea typeface="Corbel"/>
              <a:cs typeface="Corbel"/>
              <a:sym typeface="Corbel"/>
            </a:endParaRPr>
          </a:p>
          <a:p>
            <a:pPr marL="360639" lvl="0" indent="-360639" algn="l" rtl="0">
              <a:spcBef>
                <a:spcPts val="299"/>
              </a:spcBef>
              <a:spcAft>
                <a:spcPts val="0"/>
              </a:spcAft>
              <a:buSzPts val="1980"/>
              <a:buChar char="•"/>
            </a:pPr>
            <a:r>
              <a:rPr lang="nl-BE" sz="2400" dirty="0" err="1">
                <a:latin typeface="Corbel"/>
                <a:ea typeface="Corbel"/>
                <a:cs typeface="Corbel"/>
                <a:sym typeface="Corbel"/>
              </a:rPr>
              <a:t>Selection</a:t>
            </a:r>
            <a:r>
              <a:rPr lang="nl-BE" sz="2400" dirty="0">
                <a:latin typeface="Corbel"/>
                <a:ea typeface="Corbel"/>
                <a:cs typeface="Corbel"/>
                <a:sym typeface="Corbel"/>
              </a:rPr>
              <a:t> of 8 most relevant cases </a:t>
            </a:r>
            <a:r>
              <a:rPr lang="nl-BE" sz="2400" dirty="0" err="1">
                <a:latin typeface="Corbel"/>
                <a:ea typeface="Corbel"/>
                <a:cs typeface="Corbel"/>
                <a:sym typeface="Corbel"/>
              </a:rPr>
              <a:t>for</a:t>
            </a:r>
            <a:r>
              <a:rPr lang="nl-BE" sz="2400" dirty="0">
                <a:latin typeface="Corbel"/>
                <a:ea typeface="Corbel"/>
                <a:cs typeface="Corbel"/>
                <a:sym typeface="Corbel"/>
              </a:rPr>
              <a:t> Brussels</a:t>
            </a:r>
            <a:endParaRPr sz="2400" dirty="0"/>
          </a:p>
          <a:p>
            <a:pPr marL="360639" lvl="0" indent="-360639" algn="l" rtl="0">
              <a:spcBef>
                <a:spcPts val="299"/>
              </a:spcBef>
              <a:spcAft>
                <a:spcPts val="0"/>
              </a:spcAft>
              <a:buSzPts val="1980"/>
              <a:buChar char="•"/>
            </a:pPr>
            <a:r>
              <a:rPr lang="nl-BE" sz="2400" dirty="0">
                <a:latin typeface="Corbel"/>
                <a:ea typeface="Corbel"/>
                <a:cs typeface="Corbel"/>
                <a:sym typeface="Corbel"/>
              </a:rPr>
              <a:t>Interviews -&gt; </a:t>
            </a:r>
            <a:r>
              <a:rPr lang="nl-BE" sz="2400" b="1" dirty="0">
                <a:latin typeface="Corbel"/>
                <a:ea typeface="Corbel"/>
                <a:cs typeface="Corbel"/>
                <a:sym typeface="Corbel"/>
              </a:rPr>
              <a:t>in-</a:t>
            </a:r>
            <a:r>
              <a:rPr lang="nl-BE" sz="2400" b="1" dirty="0" err="1">
                <a:latin typeface="Corbel"/>
                <a:ea typeface="Corbel"/>
                <a:cs typeface="Corbel"/>
                <a:sym typeface="Corbel"/>
              </a:rPr>
              <a:t>depth</a:t>
            </a:r>
            <a:r>
              <a:rPr lang="nl-BE" sz="2400" b="1" dirty="0">
                <a:latin typeface="Corbel"/>
                <a:ea typeface="Corbel"/>
                <a:cs typeface="Corbel"/>
                <a:sym typeface="Corbel"/>
              </a:rPr>
              <a:t> analysis of 8 most relevant cases</a:t>
            </a:r>
            <a:endParaRPr sz="2400" b="1" dirty="0"/>
          </a:p>
          <a:p>
            <a:pPr marL="0" lvl="0" indent="0" algn="l" rtl="0">
              <a:spcBef>
                <a:spcPts val="299"/>
              </a:spcBef>
              <a:spcAft>
                <a:spcPts val="0"/>
              </a:spcAft>
              <a:buClr>
                <a:schemeClr val="dk1"/>
              </a:buClr>
              <a:buSzPts val="1980"/>
              <a:buFont typeface="Arial"/>
              <a:buNone/>
            </a:pPr>
            <a:endParaRPr sz="2400" dirty="0">
              <a:solidFill>
                <a:schemeClr val="dk2"/>
              </a:solidFill>
              <a:latin typeface="Corbel"/>
              <a:ea typeface="Corbel"/>
              <a:cs typeface="Corbel"/>
              <a:sym typeface="Corbel"/>
            </a:endParaRPr>
          </a:p>
          <a:p>
            <a:pPr marL="0" lvl="0" indent="0" algn="l" rtl="0">
              <a:spcBef>
                <a:spcPts val="299"/>
              </a:spcBef>
              <a:spcAft>
                <a:spcPts val="0"/>
              </a:spcAft>
              <a:buClr>
                <a:schemeClr val="dk1"/>
              </a:buClr>
              <a:buSzPts val="1980"/>
              <a:buFont typeface="Arial"/>
              <a:buNone/>
            </a:pPr>
            <a:r>
              <a:rPr lang="nl-BE" sz="2400" dirty="0" err="1">
                <a:latin typeface="Corbel"/>
                <a:ea typeface="Corbel"/>
                <a:cs typeface="Corbel"/>
                <a:sym typeface="Corbel"/>
              </a:rPr>
              <a:t>Phase</a:t>
            </a:r>
            <a:r>
              <a:rPr lang="nl-BE" sz="2400" dirty="0">
                <a:latin typeface="Corbel"/>
                <a:ea typeface="Corbel"/>
                <a:cs typeface="Corbel"/>
                <a:sym typeface="Corbel"/>
              </a:rPr>
              <a:t> 3 - </a:t>
            </a:r>
            <a:r>
              <a:rPr lang="nl-BE" sz="2400" dirty="0" err="1">
                <a:latin typeface="Corbel"/>
                <a:ea typeface="Corbel"/>
                <a:cs typeface="Corbel"/>
                <a:sym typeface="Corbel"/>
              </a:rPr>
              <a:t>Validation</a:t>
            </a:r>
            <a:r>
              <a:rPr lang="nl-BE" sz="2400" dirty="0">
                <a:latin typeface="Corbel"/>
                <a:ea typeface="Corbel"/>
                <a:cs typeface="Corbel"/>
                <a:sym typeface="Corbel"/>
              </a:rPr>
              <a:t> of </a:t>
            </a:r>
            <a:r>
              <a:rPr lang="nl-BE" sz="2400" dirty="0" err="1">
                <a:latin typeface="Corbel"/>
                <a:ea typeface="Corbel"/>
                <a:cs typeface="Corbel"/>
                <a:sym typeface="Corbel"/>
              </a:rPr>
              <a:t>results</a:t>
            </a:r>
            <a:endParaRPr sz="2400" dirty="0">
              <a:latin typeface="Corbel"/>
              <a:ea typeface="Corbel"/>
              <a:cs typeface="Corbel"/>
              <a:sym typeface="Corbel"/>
            </a:endParaRPr>
          </a:p>
          <a:p>
            <a:pPr marL="360639" lvl="0" indent="-360639" algn="l" rtl="0">
              <a:spcBef>
                <a:spcPts val="299"/>
              </a:spcBef>
              <a:spcAft>
                <a:spcPts val="0"/>
              </a:spcAft>
              <a:buSzPts val="1980"/>
              <a:buChar char="•"/>
            </a:pPr>
            <a:r>
              <a:rPr lang="nl-BE" sz="2400" b="1" dirty="0" err="1">
                <a:latin typeface="Corbel"/>
                <a:ea typeface="Corbel"/>
                <a:cs typeface="Corbel"/>
                <a:sym typeface="Corbel"/>
              </a:rPr>
              <a:t>Local</a:t>
            </a:r>
            <a:r>
              <a:rPr lang="nl-BE" sz="2400" b="1" dirty="0">
                <a:latin typeface="Corbel"/>
                <a:ea typeface="Corbel"/>
                <a:cs typeface="Corbel"/>
                <a:sym typeface="Corbel"/>
              </a:rPr>
              <a:t> </a:t>
            </a:r>
            <a:r>
              <a:rPr lang="nl-BE" sz="2400" b="1" dirty="0" err="1">
                <a:latin typeface="Corbel"/>
                <a:ea typeface="Corbel"/>
                <a:cs typeface="Corbel"/>
                <a:sym typeface="Corbel"/>
              </a:rPr>
              <a:t>validation</a:t>
            </a:r>
            <a:r>
              <a:rPr lang="nl-BE" sz="2400" b="1" dirty="0">
                <a:latin typeface="Corbel"/>
                <a:ea typeface="Corbel"/>
                <a:cs typeface="Corbel"/>
                <a:sym typeface="Corbel"/>
              </a:rPr>
              <a:t> </a:t>
            </a:r>
            <a:r>
              <a:rPr lang="nl-BE" sz="2400" dirty="0">
                <a:latin typeface="Corbel"/>
                <a:ea typeface="Corbel"/>
                <a:cs typeface="Corbel"/>
                <a:sym typeface="Corbel"/>
              </a:rPr>
              <a:t>of </a:t>
            </a:r>
            <a:r>
              <a:rPr lang="nl-BE" sz="2400" dirty="0" err="1">
                <a:latin typeface="Corbel"/>
                <a:ea typeface="Corbel"/>
                <a:cs typeface="Corbel"/>
                <a:sym typeface="Corbel"/>
              </a:rPr>
              <a:t>results</a:t>
            </a:r>
            <a:r>
              <a:rPr lang="nl-BE" sz="2400" dirty="0">
                <a:latin typeface="Corbel"/>
                <a:ea typeface="Corbel"/>
                <a:cs typeface="Corbel"/>
                <a:sym typeface="Corbel"/>
              </a:rPr>
              <a:t> </a:t>
            </a:r>
            <a:r>
              <a:rPr lang="nl-BE" sz="2400" dirty="0" err="1">
                <a:latin typeface="Corbel"/>
                <a:ea typeface="Corbel"/>
                <a:cs typeface="Corbel"/>
                <a:sym typeface="Corbel"/>
              </a:rPr>
              <a:t>with</a:t>
            </a:r>
            <a:r>
              <a:rPr lang="nl-BE" sz="2400" dirty="0">
                <a:latin typeface="Corbel"/>
                <a:ea typeface="Corbel"/>
                <a:cs typeface="Corbel"/>
                <a:sym typeface="Corbel"/>
              </a:rPr>
              <a:t> stakeholders </a:t>
            </a:r>
            <a:r>
              <a:rPr lang="nl-BE" sz="2400" dirty="0" err="1">
                <a:latin typeface="Corbel"/>
                <a:ea typeface="Corbel"/>
                <a:cs typeface="Corbel"/>
                <a:sym typeface="Corbel"/>
              </a:rPr>
              <a:t>from</a:t>
            </a:r>
            <a:r>
              <a:rPr lang="nl-BE" sz="2400" dirty="0">
                <a:latin typeface="Corbel"/>
                <a:ea typeface="Corbel"/>
                <a:cs typeface="Corbel"/>
                <a:sym typeface="Corbel"/>
              </a:rPr>
              <a:t> a </a:t>
            </a:r>
            <a:r>
              <a:rPr lang="nl-BE" sz="2400" dirty="0" err="1">
                <a:latin typeface="Corbel"/>
                <a:ea typeface="Corbel"/>
                <a:cs typeface="Corbel"/>
                <a:sym typeface="Corbel"/>
              </a:rPr>
              <a:t>local</a:t>
            </a:r>
            <a:r>
              <a:rPr lang="nl-BE" sz="2400" dirty="0">
                <a:latin typeface="Corbel"/>
                <a:ea typeface="Corbel"/>
                <a:cs typeface="Corbel"/>
                <a:sym typeface="Corbel"/>
              </a:rPr>
              <a:t> </a:t>
            </a:r>
            <a:r>
              <a:rPr lang="nl-BE" sz="2400" dirty="0" err="1">
                <a:latin typeface="Corbel"/>
                <a:ea typeface="Corbel"/>
                <a:cs typeface="Corbel"/>
                <a:sym typeface="Corbel"/>
              </a:rPr>
              <a:t>municipality</a:t>
            </a:r>
            <a:endParaRPr sz="2400" dirty="0">
              <a:latin typeface="Corbel"/>
              <a:ea typeface="Corbel"/>
              <a:cs typeface="Corbel"/>
              <a:sym typeface="Corbel"/>
            </a:endParaRPr>
          </a:p>
          <a:p>
            <a:pPr marL="0" lvl="0" indent="0" algn="l" rtl="0">
              <a:spcBef>
                <a:spcPts val="299"/>
              </a:spcBef>
              <a:spcAft>
                <a:spcPts val="0"/>
              </a:spcAft>
              <a:buNone/>
            </a:pPr>
            <a:endParaRPr sz="2400" dirty="0">
              <a:latin typeface="Corbel"/>
              <a:ea typeface="Corbel"/>
              <a:cs typeface="Corbel"/>
              <a:sym typeface="Corbel"/>
            </a:endParaRPr>
          </a:p>
          <a:p>
            <a:pPr marL="0" lvl="0" indent="0" algn="l" rtl="0">
              <a:spcBef>
                <a:spcPts val="299"/>
              </a:spcBef>
              <a:spcAft>
                <a:spcPts val="0"/>
              </a:spcAft>
              <a:buNone/>
            </a:pPr>
            <a:r>
              <a:rPr lang="nl-BE" sz="2400" dirty="0" err="1">
                <a:latin typeface="Corbel"/>
                <a:ea typeface="Corbel"/>
                <a:cs typeface="Corbel"/>
                <a:sym typeface="Corbel"/>
              </a:rPr>
              <a:t>Regular</a:t>
            </a:r>
            <a:r>
              <a:rPr lang="nl-BE" sz="2400" dirty="0">
                <a:latin typeface="Corbel"/>
                <a:ea typeface="Corbel"/>
                <a:cs typeface="Corbel"/>
                <a:sym typeface="Corbel"/>
              </a:rPr>
              <a:t> meetings of </a:t>
            </a:r>
            <a:r>
              <a:rPr lang="nl-BE" sz="2400" dirty="0" err="1">
                <a:latin typeface="Corbel"/>
                <a:ea typeface="Corbel"/>
                <a:cs typeface="Corbel"/>
                <a:sym typeface="Corbel"/>
              </a:rPr>
              <a:t>advisory</a:t>
            </a:r>
            <a:r>
              <a:rPr lang="nl-BE" sz="2400" dirty="0">
                <a:latin typeface="Corbel"/>
                <a:ea typeface="Corbel"/>
                <a:cs typeface="Corbel"/>
                <a:sym typeface="Corbel"/>
              </a:rPr>
              <a:t> </a:t>
            </a:r>
            <a:r>
              <a:rPr lang="nl-BE" sz="2400" dirty="0" err="1">
                <a:latin typeface="Corbel"/>
                <a:ea typeface="Corbel"/>
                <a:cs typeface="Corbel"/>
                <a:sym typeface="Corbel"/>
              </a:rPr>
              <a:t>committee</a:t>
            </a:r>
            <a:r>
              <a:rPr lang="nl-BE" sz="2400" dirty="0">
                <a:latin typeface="Corbel"/>
                <a:ea typeface="Corbel"/>
                <a:cs typeface="Corbel"/>
                <a:sym typeface="Corbel"/>
              </a:rPr>
              <a:t>, in </a:t>
            </a:r>
            <a:r>
              <a:rPr lang="nl-BE" sz="2400" dirty="0" err="1">
                <a:latin typeface="Corbel"/>
                <a:ea typeface="Corbel"/>
                <a:cs typeface="Corbel"/>
                <a:sym typeface="Corbel"/>
              </a:rPr>
              <a:t>the</a:t>
            </a:r>
            <a:r>
              <a:rPr lang="nl-BE" sz="2400" dirty="0">
                <a:latin typeface="Corbel"/>
                <a:ea typeface="Corbel"/>
                <a:cs typeface="Corbel"/>
                <a:sym typeface="Corbel"/>
              </a:rPr>
              <a:t> field, </a:t>
            </a:r>
            <a:r>
              <a:rPr lang="nl-BE" sz="2400" dirty="0" err="1">
                <a:latin typeface="Corbel"/>
                <a:ea typeface="Corbel"/>
                <a:cs typeface="Corbel"/>
                <a:sym typeface="Corbel"/>
              </a:rPr>
              <a:t>with</a:t>
            </a:r>
            <a:r>
              <a:rPr lang="nl-BE" sz="2400" dirty="0">
                <a:latin typeface="Corbel"/>
                <a:ea typeface="Corbel"/>
                <a:cs typeface="Corbel"/>
                <a:sym typeface="Corbel"/>
              </a:rPr>
              <a:t> stakeholders </a:t>
            </a:r>
            <a:r>
              <a:rPr lang="nl-BE" sz="2400" dirty="0" err="1">
                <a:latin typeface="Corbel"/>
                <a:ea typeface="Corbel"/>
                <a:cs typeface="Corbel"/>
                <a:sym typeface="Corbel"/>
              </a:rPr>
              <a:t>from</a:t>
            </a:r>
            <a:r>
              <a:rPr lang="nl-BE" sz="2400" dirty="0">
                <a:latin typeface="Corbel"/>
                <a:ea typeface="Corbel"/>
                <a:cs typeface="Corbel"/>
                <a:sym typeface="Corbel"/>
              </a:rPr>
              <a:t> </a:t>
            </a:r>
            <a:r>
              <a:rPr lang="nl-BE" sz="2400" dirty="0" err="1">
                <a:latin typeface="Corbel"/>
                <a:ea typeface="Corbel"/>
                <a:cs typeface="Corbel"/>
                <a:sym typeface="Corbel"/>
              </a:rPr>
              <a:t>the</a:t>
            </a:r>
            <a:r>
              <a:rPr lang="nl-BE" sz="2400" dirty="0">
                <a:latin typeface="Corbel"/>
                <a:ea typeface="Corbel"/>
                <a:cs typeface="Corbel"/>
                <a:sym typeface="Corbel"/>
              </a:rPr>
              <a:t> Brussels </a:t>
            </a:r>
            <a:r>
              <a:rPr lang="nl-BE" sz="2400" dirty="0" err="1">
                <a:latin typeface="Corbel"/>
                <a:ea typeface="Corbel"/>
                <a:cs typeface="Corbel"/>
                <a:sym typeface="Corbel"/>
              </a:rPr>
              <a:t>region</a:t>
            </a:r>
            <a:endParaRPr sz="3200" b="1" dirty="0"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6" name="Google Shape;108;p2">
            <a:extLst>
              <a:ext uri="{FF2B5EF4-FFF2-40B4-BE49-F238E27FC236}">
                <a16:creationId xmlns:a16="http://schemas.microsoft.com/office/drawing/2014/main" id="{12A28EEE-4C9D-9556-00D7-AE74CBA7B62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52000" y="260652"/>
            <a:ext cx="9888000" cy="11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lnSpc>
                <a:spcPct val="102702"/>
              </a:lnSpc>
              <a:spcBef>
                <a:spcPts val="0"/>
              </a:spcBef>
              <a:spcAft>
                <a:spcPts val="0"/>
              </a:spcAft>
              <a:buSzPts val="3700"/>
              <a:buNone/>
            </a:pPr>
            <a:r>
              <a:rPr lang="en-GB" sz="3400" dirty="0">
                <a:latin typeface="Corbel"/>
                <a:ea typeface="Corbel"/>
                <a:cs typeface="Corbel"/>
                <a:sym typeface="Corbel"/>
              </a:rPr>
              <a:t>Synergies between </a:t>
            </a:r>
            <a:r>
              <a:rPr lang="en-GB" sz="3400" dirty="0" err="1">
                <a:latin typeface="Corbel"/>
                <a:ea typeface="Corbel"/>
                <a:cs typeface="Corbel"/>
                <a:sym typeface="Corbel"/>
              </a:rPr>
              <a:t>agro</a:t>
            </a:r>
            <a:r>
              <a:rPr lang="en-GB" sz="3400" dirty="0">
                <a:latin typeface="Corbel"/>
                <a:ea typeface="Corbel"/>
                <a:cs typeface="Corbel"/>
                <a:sym typeface="Corbel"/>
              </a:rPr>
              <a:t>-ecological farming and nature conservation in protected areas</a:t>
            </a:r>
            <a:endParaRPr sz="3400" dirty="0">
              <a:latin typeface="Corbel"/>
              <a:ea typeface="Corbel"/>
              <a:cs typeface="Corbel"/>
              <a:sym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18802771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5"/>
          <p:cNvSpPr txBox="1">
            <a:spLocks noGrp="1"/>
          </p:cNvSpPr>
          <p:nvPr>
            <p:ph type="body" idx="1"/>
          </p:nvPr>
        </p:nvSpPr>
        <p:spPr>
          <a:xfrm>
            <a:off x="560210" y="228604"/>
            <a:ext cx="11459667" cy="44836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299"/>
              </a:spcBef>
              <a:spcAft>
                <a:spcPts val="0"/>
              </a:spcAft>
              <a:buSzPts val="1980"/>
              <a:buNone/>
            </a:pPr>
            <a:r>
              <a:rPr lang="nl-BE" sz="3400" b="1" dirty="0" err="1">
                <a:latin typeface="Corbel"/>
                <a:ea typeface="Corbel"/>
                <a:cs typeface="Corbel"/>
                <a:sym typeface="Corbel"/>
              </a:rPr>
              <a:t>Methodology</a:t>
            </a:r>
            <a:r>
              <a:rPr lang="nl-BE" sz="3400" b="1" dirty="0">
                <a:latin typeface="Corbel"/>
                <a:ea typeface="Corbel"/>
                <a:cs typeface="Corbel"/>
                <a:sym typeface="Corbel"/>
              </a:rPr>
              <a:t> - </a:t>
            </a:r>
            <a:r>
              <a:rPr lang="nl-BE" sz="3400" b="1" dirty="0" err="1">
                <a:latin typeface="Corbel"/>
                <a:ea typeface="Corbel"/>
                <a:cs typeface="Corbel"/>
                <a:sym typeface="Corbel"/>
              </a:rPr>
              <a:t>Phase</a:t>
            </a:r>
            <a:r>
              <a:rPr lang="nl-BE" sz="3400" b="1" dirty="0">
                <a:latin typeface="Corbel"/>
                <a:ea typeface="Corbel"/>
                <a:cs typeface="Corbel"/>
                <a:sym typeface="Corbel"/>
              </a:rPr>
              <a:t> 1 – </a:t>
            </a:r>
            <a:r>
              <a:rPr lang="nl-BE" sz="3400" b="1" dirty="0" err="1">
                <a:latin typeface="Corbel"/>
                <a:ea typeface="Corbel"/>
                <a:cs typeface="Corbel"/>
                <a:sym typeface="Corbel"/>
              </a:rPr>
              <a:t>Theoretical</a:t>
            </a:r>
            <a:r>
              <a:rPr lang="nl-BE" sz="3400" b="1" dirty="0">
                <a:latin typeface="Corbel"/>
                <a:ea typeface="Corbel"/>
                <a:cs typeface="Corbel"/>
                <a:sym typeface="Corbel"/>
              </a:rPr>
              <a:t> </a:t>
            </a:r>
            <a:r>
              <a:rPr lang="nl-BE" sz="3400" b="1" dirty="0" err="1">
                <a:latin typeface="Corbel"/>
                <a:ea typeface="Corbel"/>
                <a:cs typeface="Corbel"/>
                <a:sym typeface="Corbel"/>
              </a:rPr>
              <a:t>framework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299"/>
              </a:spcBef>
              <a:spcAft>
                <a:spcPts val="0"/>
              </a:spcAft>
              <a:buSzPts val="1980"/>
              <a:buNone/>
            </a:pPr>
            <a:endParaRPr lang="nl-BE" sz="1400" b="1" dirty="0">
              <a:latin typeface="Corbel"/>
              <a:ea typeface="Corbel"/>
              <a:cs typeface="Corbel"/>
              <a:sym typeface="Corbel"/>
            </a:endParaRPr>
          </a:p>
          <a:p>
            <a:pPr marL="0" lvl="0" indent="0" algn="l" rtl="0">
              <a:lnSpc>
                <a:spcPct val="90000"/>
              </a:lnSpc>
              <a:spcBef>
                <a:spcPts val="299"/>
              </a:spcBef>
              <a:spcAft>
                <a:spcPts val="0"/>
              </a:spcAft>
              <a:buSzPts val="1980"/>
              <a:buNone/>
            </a:pPr>
            <a:r>
              <a:rPr lang="nl-BE" sz="2400" dirty="0" err="1">
                <a:latin typeface="Corbel"/>
                <a:ea typeface="Corbel"/>
                <a:cs typeface="Corbel"/>
                <a:sym typeface="Corbel"/>
              </a:rPr>
              <a:t>Literature</a:t>
            </a:r>
            <a:r>
              <a:rPr lang="nl-BE" sz="2400" dirty="0">
                <a:latin typeface="Corbel"/>
                <a:ea typeface="Corbel"/>
                <a:cs typeface="Corbel"/>
                <a:sym typeface="Corbel"/>
              </a:rPr>
              <a:t> review on </a:t>
            </a:r>
            <a:r>
              <a:rPr lang="nl-BE" sz="2400" dirty="0" err="1">
                <a:latin typeface="Corbel"/>
                <a:ea typeface="Corbel"/>
                <a:cs typeface="Corbel"/>
                <a:sym typeface="Corbel"/>
              </a:rPr>
              <a:t>challenges</a:t>
            </a:r>
            <a:r>
              <a:rPr lang="nl-BE" sz="2400" dirty="0">
                <a:latin typeface="Corbel"/>
                <a:ea typeface="Corbel"/>
                <a:cs typeface="Corbel"/>
                <a:sym typeface="Corbel"/>
              </a:rPr>
              <a:t> </a:t>
            </a:r>
            <a:r>
              <a:rPr lang="nl-BE" sz="2400" dirty="0" err="1">
                <a:latin typeface="Corbel"/>
                <a:ea typeface="Corbel"/>
                <a:cs typeface="Corbel"/>
                <a:sym typeface="Corbel"/>
              </a:rPr>
              <a:t>and</a:t>
            </a:r>
            <a:r>
              <a:rPr lang="nl-BE" sz="2400" dirty="0">
                <a:latin typeface="Corbel"/>
                <a:ea typeface="Corbel"/>
                <a:cs typeface="Corbel"/>
                <a:sym typeface="Corbel"/>
              </a:rPr>
              <a:t> </a:t>
            </a:r>
            <a:r>
              <a:rPr lang="nl-BE" sz="2400" dirty="0" err="1">
                <a:latin typeface="Corbel"/>
                <a:ea typeface="Corbel"/>
                <a:cs typeface="Corbel"/>
                <a:sym typeface="Corbel"/>
              </a:rPr>
              <a:t>opportunities</a:t>
            </a:r>
            <a:r>
              <a:rPr lang="nl-BE" sz="2400" dirty="0">
                <a:latin typeface="Corbel"/>
                <a:ea typeface="Corbel"/>
                <a:cs typeface="Corbel"/>
                <a:sym typeface="Corbel"/>
              </a:rPr>
              <a:t> of agro-</a:t>
            </a:r>
            <a:r>
              <a:rPr lang="nl-BE" sz="2400" dirty="0" err="1">
                <a:latin typeface="Corbel"/>
                <a:ea typeface="Corbel"/>
                <a:cs typeface="Corbel"/>
                <a:sym typeface="Corbel"/>
              </a:rPr>
              <a:t>ecological</a:t>
            </a:r>
            <a:r>
              <a:rPr lang="nl-BE" sz="2400" dirty="0">
                <a:latin typeface="Corbel"/>
                <a:ea typeface="Corbel"/>
                <a:cs typeface="Corbel"/>
                <a:sym typeface="Corbel"/>
              </a:rPr>
              <a:t> </a:t>
            </a:r>
            <a:r>
              <a:rPr lang="nl-BE" sz="2400" dirty="0" err="1">
                <a:latin typeface="Corbel"/>
                <a:ea typeface="Corbel"/>
                <a:cs typeface="Corbel"/>
                <a:sym typeface="Corbel"/>
              </a:rPr>
              <a:t>farming</a:t>
            </a:r>
            <a:r>
              <a:rPr lang="nl-BE" sz="2400" dirty="0">
                <a:latin typeface="Corbel"/>
                <a:ea typeface="Corbel"/>
                <a:cs typeface="Corbel"/>
                <a:sym typeface="Corbel"/>
              </a:rPr>
              <a:t> in </a:t>
            </a:r>
            <a:r>
              <a:rPr lang="nl-BE" sz="2400" dirty="0" err="1">
                <a:latin typeface="Corbel"/>
                <a:ea typeface="Corbel"/>
                <a:cs typeface="Corbel"/>
                <a:sym typeface="Corbel"/>
              </a:rPr>
              <a:t>protected</a:t>
            </a:r>
            <a:r>
              <a:rPr lang="nl-BE" sz="2400" dirty="0">
                <a:latin typeface="Corbel"/>
                <a:ea typeface="Corbel"/>
                <a:cs typeface="Corbel"/>
                <a:sym typeface="Corbel"/>
              </a:rPr>
              <a:t> </a:t>
            </a:r>
            <a:r>
              <a:rPr lang="nl-BE" sz="2400" dirty="0" err="1">
                <a:latin typeface="Corbel"/>
                <a:ea typeface="Corbel"/>
                <a:cs typeface="Corbel"/>
                <a:sym typeface="Corbel"/>
              </a:rPr>
              <a:t>areas</a:t>
            </a:r>
            <a:endParaRPr lang="nl-BE" sz="2400" dirty="0">
              <a:latin typeface="Corbel"/>
              <a:ea typeface="Corbel"/>
              <a:cs typeface="Corbel"/>
              <a:sym typeface="Corbel"/>
            </a:endParaRPr>
          </a:p>
          <a:p>
            <a:pPr marL="360639" indent="-360639"/>
            <a:r>
              <a:rPr lang="nl-BE" sz="2400" dirty="0" err="1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Eco</a:t>
            </a:r>
            <a:r>
              <a:rPr lang="nl-BE" sz="2400" dirty="0" err="1">
                <a:latin typeface="Corbel"/>
                <a:ea typeface="Corbel"/>
                <a:cs typeface="Corbel"/>
                <a:sym typeface="Corbel"/>
              </a:rPr>
              <a:t>logical</a:t>
            </a:r>
            <a:r>
              <a:rPr lang="nl-BE" sz="2400" dirty="0">
                <a:latin typeface="Corbel"/>
                <a:ea typeface="Corbel"/>
                <a:cs typeface="Corbel"/>
                <a:sym typeface="Corbel"/>
              </a:rPr>
              <a:t> </a:t>
            </a:r>
            <a:r>
              <a:rPr lang="nl-BE" sz="2400" dirty="0" err="1">
                <a:latin typeface="Corbel"/>
                <a:ea typeface="Corbel"/>
                <a:cs typeface="Corbel"/>
                <a:sym typeface="Corbel"/>
              </a:rPr>
              <a:t>dimension</a:t>
            </a:r>
            <a:endParaRPr lang="nl-BE" sz="2400" dirty="0">
              <a:latin typeface="Corbel"/>
              <a:ea typeface="Corbel"/>
              <a:cs typeface="Corbel"/>
              <a:sym typeface="Corbel"/>
            </a:endParaRPr>
          </a:p>
          <a:p>
            <a:pPr marL="360639" indent="-360639"/>
            <a:r>
              <a:rPr lang="nl-BE" sz="2400" dirty="0" err="1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Social</a:t>
            </a:r>
            <a:r>
              <a:rPr lang="nl-BE" sz="2400" dirty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 </a:t>
            </a:r>
            <a:r>
              <a:rPr lang="nl-BE" sz="2400" dirty="0" err="1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dimension</a:t>
            </a:r>
            <a:endParaRPr lang="nl-BE" sz="2400" dirty="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marL="360639" indent="-360639"/>
            <a:r>
              <a:rPr lang="nl-BE" sz="2400" dirty="0" err="1">
                <a:latin typeface="Corbel"/>
                <a:ea typeface="Corbel"/>
                <a:cs typeface="Corbel"/>
                <a:sym typeface="Corbel"/>
              </a:rPr>
              <a:t>Economic</a:t>
            </a:r>
            <a:r>
              <a:rPr lang="nl-BE" sz="2400" dirty="0">
                <a:latin typeface="Corbel"/>
                <a:ea typeface="Corbel"/>
                <a:cs typeface="Corbel"/>
                <a:sym typeface="Corbel"/>
              </a:rPr>
              <a:t> </a:t>
            </a:r>
            <a:r>
              <a:rPr lang="nl-BE" sz="2400" dirty="0" err="1">
                <a:latin typeface="Corbel"/>
                <a:ea typeface="Corbel"/>
                <a:cs typeface="Corbel"/>
                <a:sym typeface="Corbel"/>
              </a:rPr>
              <a:t>dimension</a:t>
            </a:r>
            <a:endParaRPr lang="nl-BE" sz="2400" dirty="0">
              <a:latin typeface="Corbel"/>
              <a:ea typeface="Corbel"/>
              <a:cs typeface="Corbel"/>
              <a:sym typeface="Corbel"/>
            </a:endParaRPr>
          </a:p>
          <a:p>
            <a:pPr marL="360639" indent="-360639"/>
            <a:r>
              <a:rPr lang="nl-BE" sz="2400" dirty="0" err="1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Institutional</a:t>
            </a:r>
            <a:r>
              <a:rPr lang="nl-BE" sz="2400" dirty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 </a:t>
            </a:r>
            <a:br>
              <a:rPr lang="nl-BE" sz="2400" dirty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</a:br>
            <a:r>
              <a:rPr lang="nl-BE" sz="2400" dirty="0" err="1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dimension</a:t>
            </a:r>
            <a:endParaRPr sz="2400" dirty="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marL="454549" lvl="0" indent="-24042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650"/>
              <a:buNone/>
            </a:pPr>
            <a:endParaRPr dirty="0"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130" name="Google Shape;130;p5"/>
          <p:cNvSpPr/>
          <p:nvPr/>
        </p:nvSpPr>
        <p:spPr>
          <a:xfrm>
            <a:off x="14" y="43938"/>
            <a:ext cx="65" cy="369332"/>
          </a:xfrm>
          <a:prstGeom prst="rect">
            <a:avLst/>
          </a:prstGeom>
          <a:solidFill>
            <a:srgbClr val="F8F9FA"/>
          </a:solidFill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br>
              <a:rPr lang="nl-BE" sz="600" b="0" i="0" u="none" strike="noStrike" cap="none">
                <a:solidFill>
                  <a:srgbClr val="202124"/>
                </a:solidFill>
                <a:latin typeface="Arial"/>
                <a:ea typeface="Arial"/>
                <a:cs typeface="Arial"/>
                <a:sym typeface="Arial"/>
              </a:rPr>
            </a:b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" name="Google Shape;131;p5"/>
          <p:cNvSpPr/>
          <p:nvPr/>
        </p:nvSpPr>
        <p:spPr>
          <a:xfrm>
            <a:off x="14" y="43938"/>
            <a:ext cx="65" cy="369332"/>
          </a:xfrm>
          <a:prstGeom prst="rect">
            <a:avLst/>
          </a:prstGeom>
          <a:solidFill>
            <a:srgbClr val="F8F9FA"/>
          </a:solidFill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br>
              <a:rPr lang="nl-BE" sz="600" b="0" i="0" u="none" strike="noStrike" cap="none">
                <a:solidFill>
                  <a:srgbClr val="202124"/>
                </a:solidFill>
                <a:latin typeface="Arial"/>
                <a:ea typeface="Arial"/>
                <a:cs typeface="Arial"/>
                <a:sym typeface="Arial"/>
              </a:rPr>
            </a:b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" name="Google Shape;132;p5"/>
          <p:cNvSpPr/>
          <p:nvPr/>
        </p:nvSpPr>
        <p:spPr>
          <a:xfrm>
            <a:off x="14" y="43938"/>
            <a:ext cx="65" cy="369332"/>
          </a:xfrm>
          <a:prstGeom prst="rect">
            <a:avLst/>
          </a:prstGeom>
          <a:solidFill>
            <a:srgbClr val="F8F9FA"/>
          </a:solidFill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br>
              <a:rPr lang="nl-BE" sz="600" b="0" i="0" u="none" strike="noStrike" cap="none">
                <a:solidFill>
                  <a:srgbClr val="202124"/>
                </a:solidFill>
                <a:latin typeface="Arial"/>
                <a:ea typeface="Arial"/>
                <a:cs typeface="Arial"/>
                <a:sym typeface="Arial"/>
              </a:rPr>
            </a:b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" name="Google Shape;133;p5"/>
          <p:cNvSpPr/>
          <p:nvPr/>
        </p:nvSpPr>
        <p:spPr>
          <a:xfrm>
            <a:off x="14" y="43938"/>
            <a:ext cx="65" cy="369332"/>
          </a:xfrm>
          <a:prstGeom prst="rect">
            <a:avLst/>
          </a:prstGeom>
          <a:solidFill>
            <a:srgbClr val="F8F9FA"/>
          </a:solidFill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br>
              <a:rPr lang="nl-BE" sz="600" b="0" i="0" u="none" strike="noStrike" cap="none">
                <a:solidFill>
                  <a:srgbClr val="202124"/>
                </a:solidFill>
                <a:latin typeface="Arial"/>
                <a:ea typeface="Arial"/>
                <a:cs typeface="Arial"/>
                <a:sym typeface="Arial"/>
              </a:rPr>
            </a:b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4" name="Google Shape;134;p5"/>
          <p:cNvSpPr/>
          <p:nvPr/>
        </p:nvSpPr>
        <p:spPr>
          <a:xfrm>
            <a:off x="14" y="43938"/>
            <a:ext cx="65" cy="369332"/>
          </a:xfrm>
          <a:prstGeom prst="rect">
            <a:avLst/>
          </a:prstGeom>
          <a:solidFill>
            <a:srgbClr val="F8F9FA"/>
          </a:solidFill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br>
              <a:rPr lang="nl-BE" sz="600" b="0" i="0" u="none" strike="noStrike" cap="none">
                <a:solidFill>
                  <a:srgbClr val="202124"/>
                </a:solidFill>
                <a:latin typeface="Arial"/>
                <a:ea typeface="Arial"/>
                <a:cs typeface="Arial"/>
                <a:sym typeface="Arial"/>
              </a:rPr>
            </a:b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5" name="Google Shape;135;p5"/>
          <p:cNvSpPr/>
          <p:nvPr/>
        </p:nvSpPr>
        <p:spPr>
          <a:xfrm>
            <a:off x="14" y="43938"/>
            <a:ext cx="65" cy="369332"/>
          </a:xfrm>
          <a:prstGeom prst="rect">
            <a:avLst/>
          </a:prstGeom>
          <a:solidFill>
            <a:srgbClr val="F8F9FA"/>
          </a:solidFill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br>
              <a:rPr lang="nl-BE" sz="600" b="0" i="0" u="none" strike="noStrike" cap="none">
                <a:solidFill>
                  <a:srgbClr val="202124"/>
                </a:solidFill>
                <a:latin typeface="Arial"/>
                <a:ea typeface="Arial"/>
                <a:cs typeface="Arial"/>
                <a:sym typeface="Arial"/>
              </a:rPr>
            </a:b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BC0EACFC-2FDF-767E-46A6-CF9ABB81F6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6355" y="2872292"/>
            <a:ext cx="8780033" cy="4017981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5"/>
          <p:cNvSpPr txBox="1">
            <a:spLocks noGrp="1"/>
          </p:cNvSpPr>
          <p:nvPr>
            <p:ph type="body" idx="1"/>
          </p:nvPr>
        </p:nvSpPr>
        <p:spPr>
          <a:xfrm>
            <a:off x="732333" y="110266"/>
            <a:ext cx="11459667" cy="44836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299"/>
              </a:spcBef>
              <a:spcAft>
                <a:spcPts val="0"/>
              </a:spcAft>
              <a:buSzPts val="1980"/>
              <a:buNone/>
            </a:pPr>
            <a:r>
              <a:rPr lang="nl-BE" sz="3400" b="1" dirty="0" err="1">
                <a:latin typeface="Corbel"/>
                <a:ea typeface="Corbel"/>
                <a:cs typeface="Corbel"/>
                <a:sym typeface="Corbel"/>
              </a:rPr>
              <a:t>Methodology</a:t>
            </a:r>
            <a:r>
              <a:rPr lang="nl-BE" sz="3400" b="1" dirty="0">
                <a:latin typeface="Corbel"/>
                <a:ea typeface="Corbel"/>
                <a:cs typeface="Corbel"/>
                <a:sym typeface="Corbel"/>
              </a:rPr>
              <a:t> - </a:t>
            </a:r>
            <a:r>
              <a:rPr lang="nl-BE" sz="3400" b="1" dirty="0" err="1">
                <a:latin typeface="Corbel"/>
                <a:ea typeface="Corbel"/>
                <a:cs typeface="Corbel"/>
                <a:sym typeface="Corbel"/>
              </a:rPr>
              <a:t>Phase</a:t>
            </a:r>
            <a:r>
              <a:rPr lang="nl-BE" sz="3400" b="1" dirty="0">
                <a:latin typeface="Corbel"/>
                <a:ea typeface="Corbel"/>
                <a:cs typeface="Corbel"/>
                <a:sym typeface="Corbel"/>
              </a:rPr>
              <a:t> 1 – Online survey</a:t>
            </a:r>
            <a:endParaRPr dirty="0"/>
          </a:p>
          <a:p>
            <a:pPr marL="360639" lvl="0" indent="-360639" algn="l" rtl="0">
              <a:lnSpc>
                <a:spcPct val="90000"/>
              </a:lnSpc>
              <a:spcBef>
                <a:spcPts val="299"/>
              </a:spcBef>
              <a:spcAft>
                <a:spcPts val="0"/>
              </a:spcAft>
              <a:buSzPts val="1980"/>
              <a:buChar char="•"/>
            </a:pPr>
            <a:endParaRPr lang="nl-BE" sz="1200" b="1" dirty="0">
              <a:latin typeface="Corbel"/>
              <a:ea typeface="Corbel"/>
              <a:cs typeface="Corbel"/>
              <a:sym typeface="Corbel"/>
            </a:endParaRPr>
          </a:p>
          <a:p>
            <a:pPr marL="0" lvl="0" indent="0" algn="l" rtl="0">
              <a:lnSpc>
                <a:spcPct val="90000"/>
              </a:lnSpc>
              <a:spcBef>
                <a:spcPts val="299"/>
              </a:spcBef>
              <a:spcAft>
                <a:spcPts val="0"/>
              </a:spcAft>
              <a:buSzPts val="1980"/>
              <a:buNone/>
            </a:pPr>
            <a:r>
              <a:rPr lang="nl-BE" sz="2400" dirty="0" err="1">
                <a:latin typeface="Corbel"/>
                <a:ea typeface="Corbel"/>
                <a:cs typeface="Corbel"/>
                <a:sym typeface="Corbel"/>
              </a:rPr>
              <a:t>Objective</a:t>
            </a:r>
            <a:r>
              <a:rPr lang="nl-BE" sz="2400" dirty="0">
                <a:latin typeface="Corbel"/>
                <a:ea typeface="Corbel"/>
                <a:cs typeface="Corbel"/>
                <a:sym typeface="Corbel"/>
              </a:rPr>
              <a:t> = search </a:t>
            </a:r>
            <a:r>
              <a:rPr lang="nl-BE" sz="2400" dirty="0" err="1">
                <a:latin typeface="Corbel"/>
                <a:ea typeface="Corbel"/>
                <a:cs typeface="Corbel"/>
                <a:sym typeface="Corbel"/>
              </a:rPr>
              <a:t>for</a:t>
            </a:r>
            <a:r>
              <a:rPr lang="nl-BE" sz="2400" dirty="0">
                <a:latin typeface="Corbel"/>
                <a:ea typeface="Corbel"/>
                <a:cs typeface="Corbel"/>
                <a:sym typeface="Corbel"/>
              </a:rPr>
              <a:t> </a:t>
            </a:r>
            <a:r>
              <a:rPr lang="nl-BE" sz="2400" dirty="0" err="1">
                <a:latin typeface="Corbel"/>
                <a:ea typeface="Corbel"/>
                <a:cs typeface="Corbel"/>
                <a:sym typeface="Corbel"/>
              </a:rPr>
              <a:t>inspiring</a:t>
            </a:r>
            <a:r>
              <a:rPr lang="nl-BE" sz="2400" dirty="0">
                <a:latin typeface="Corbel"/>
                <a:ea typeface="Corbel"/>
                <a:cs typeface="Corbel"/>
                <a:sym typeface="Corbel"/>
              </a:rPr>
              <a:t> </a:t>
            </a:r>
            <a:r>
              <a:rPr lang="nl-BE" sz="2400" dirty="0" err="1">
                <a:latin typeface="Corbel"/>
                <a:ea typeface="Corbel"/>
                <a:cs typeface="Corbel"/>
                <a:sym typeface="Corbel"/>
              </a:rPr>
              <a:t>examples</a:t>
            </a:r>
            <a:endParaRPr sz="2400" dirty="0"/>
          </a:p>
          <a:p>
            <a:pPr marL="384292" indent="-360639"/>
            <a:r>
              <a:rPr lang="nl-BE" sz="2400" dirty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agro-</a:t>
            </a:r>
            <a:r>
              <a:rPr lang="nl-BE" sz="2400" dirty="0" err="1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ecological</a:t>
            </a:r>
            <a:r>
              <a:rPr lang="nl-BE" sz="2400" dirty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 </a:t>
            </a:r>
            <a:r>
              <a:rPr lang="nl-BE" sz="2400" dirty="0" err="1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practices</a:t>
            </a:r>
            <a:r>
              <a:rPr lang="nl-BE" sz="2400" dirty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 </a:t>
            </a:r>
            <a:endParaRPr lang="nl-BE" sz="2400" dirty="0"/>
          </a:p>
          <a:p>
            <a:pPr marL="384292" indent="-360639">
              <a:buSzPts val="1650"/>
            </a:pPr>
            <a:r>
              <a:rPr lang="nl-BE" sz="2400" dirty="0" err="1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economically</a:t>
            </a:r>
            <a:r>
              <a:rPr lang="nl-BE" sz="2400" dirty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 </a:t>
            </a:r>
            <a:r>
              <a:rPr lang="nl-BE" sz="2400" dirty="0" err="1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viable</a:t>
            </a:r>
            <a:endParaRPr sz="2400" dirty="0"/>
          </a:p>
          <a:p>
            <a:pPr marL="384292" indent="-360639">
              <a:buSzPts val="1650"/>
            </a:pPr>
            <a:r>
              <a:rPr lang="nl-BE" sz="2400" dirty="0" err="1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applied</a:t>
            </a:r>
            <a:r>
              <a:rPr lang="nl-BE" sz="2400" dirty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 in </a:t>
            </a:r>
            <a:r>
              <a:rPr lang="nl-BE" sz="2400" dirty="0" err="1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protected</a:t>
            </a:r>
            <a:r>
              <a:rPr lang="nl-BE" sz="2400" dirty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 </a:t>
            </a:r>
            <a:r>
              <a:rPr lang="nl-BE" sz="2400" dirty="0" err="1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areas</a:t>
            </a:r>
            <a:r>
              <a:rPr lang="nl-BE" sz="2400" dirty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 (in Western Europe)</a:t>
            </a:r>
            <a:endParaRPr sz="2400" dirty="0"/>
          </a:p>
          <a:p>
            <a:pPr marL="360639" lvl="0" indent="-234909" algn="l" rtl="0">
              <a:lnSpc>
                <a:spcPct val="90000"/>
              </a:lnSpc>
              <a:spcBef>
                <a:spcPts val="299"/>
              </a:spcBef>
              <a:spcAft>
                <a:spcPts val="0"/>
              </a:spcAft>
              <a:buSzPts val="1980"/>
              <a:buNone/>
            </a:pPr>
            <a:endParaRPr sz="2400" dirty="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marL="0" lvl="0" indent="0">
              <a:buNone/>
            </a:pPr>
            <a:r>
              <a:rPr lang="en-GB" sz="2400" dirty="0">
                <a:latin typeface="Corbel"/>
                <a:ea typeface="Corbel"/>
                <a:cs typeface="Corbel"/>
                <a:sym typeface="Corbel"/>
              </a:rPr>
              <a:t>Questions</a:t>
            </a:r>
            <a:endParaRPr lang="en-GB" sz="2400" dirty="0"/>
          </a:p>
          <a:p>
            <a:pPr marL="384292" indent="-360639">
              <a:buSzPts val="1650"/>
            </a:pPr>
            <a:r>
              <a:rPr lang="en-GB" sz="2400" dirty="0">
                <a:latin typeface="Corbel"/>
                <a:ea typeface="Corbel"/>
                <a:cs typeface="Corbel"/>
                <a:sym typeface="Corbel"/>
              </a:rPr>
              <a:t>obligations and restrictions</a:t>
            </a:r>
            <a:endParaRPr lang="en-GB" sz="2400" dirty="0"/>
          </a:p>
          <a:p>
            <a:pPr marL="384292" indent="-360639">
              <a:buSzPts val="1650"/>
            </a:pPr>
            <a:r>
              <a:rPr lang="en-GB" sz="2400" dirty="0">
                <a:latin typeface="Corbel"/>
                <a:ea typeface="Corbel"/>
                <a:cs typeface="Corbel"/>
                <a:sym typeface="Corbel"/>
              </a:rPr>
              <a:t>conservation and </a:t>
            </a:r>
            <a:r>
              <a:rPr lang="en-GB" sz="2400" dirty="0" err="1">
                <a:latin typeface="Corbel"/>
                <a:ea typeface="Corbel"/>
                <a:cs typeface="Corbel"/>
                <a:sym typeface="Corbel"/>
              </a:rPr>
              <a:t>agro</a:t>
            </a:r>
            <a:r>
              <a:rPr lang="en-GB" sz="2400" dirty="0">
                <a:latin typeface="Corbel"/>
                <a:ea typeface="Corbel"/>
                <a:cs typeface="Corbel"/>
                <a:sym typeface="Corbel"/>
              </a:rPr>
              <a:t>-ecological measures</a:t>
            </a:r>
            <a:endParaRPr lang="en-GB" sz="2400" dirty="0"/>
          </a:p>
          <a:p>
            <a:pPr marL="384292" indent="-360639">
              <a:buSzPts val="1650"/>
            </a:pPr>
            <a:r>
              <a:rPr lang="en-GB" sz="2400" dirty="0">
                <a:latin typeface="Corbel"/>
                <a:ea typeface="Corbel"/>
                <a:cs typeface="Corbel"/>
                <a:sym typeface="Corbel"/>
              </a:rPr>
              <a:t>conflicts and collaborations</a:t>
            </a:r>
            <a:endParaRPr lang="en-GB" sz="2400" dirty="0"/>
          </a:p>
          <a:p>
            <a:pPr marL="0" lvl="0" indent="0" algn="l" rtl="0">
              <a:lnSpc>
                <a:spcPct val="90000"/>
              </a:lnSpc>
              <a:spcBef>
                <a:spcPts val="299"/>
              </a:spcBef>
              <a:spcAft>
                <a:spcPts val="0"/>
              </a:spcAft>
              <a:buSzPts val="1980"/>
              <a:buNone/>
            </a:pPr>
            <a:endParaRPr lang="nl-BE" sz="2400" dirty="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marL="0" lvl="0" indent="0" algn="l" rtl="0">
              <a:lnSpc>
                <a:spcPct val="90000"/>
              </a:lnSpc>
              <a:spcBef>
                <a:spcPts val="299"/>
              </a:spcBef>
              <a:spcAft>
                <a:spcPts val="0"/>
              </a:spcAft>
              <a:buSzPts val="1980"/>
              <a:buNone/>
            </a:pPr>
            <a:r>
              <a:rPr lang="nl-BE" sz="2400" dirty="0" err="1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Dissemination</a:t>
            </a:r>
            <a:r>
              <a:rPr lang="nl-BE" sz="2400" dirty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 of survey (in Dutch, English </a:t>
            </a:r>
            <a:r>
              <a:rPr lang="nl-BE" sz="2400" dirty="0" err="1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and</a:t>
            </a:r>
            <a:r>
              <a:rPr lang="nl-BE" sz="2400" dirty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 French)</a:t>
            </a:r>
            <a:endParaRPr sz="2400" dirty="0"/>
          </a:p>
          <a:p>
            <a:pPr marL="384292" indent="-360639">
              <a:buSzPts val="1650"/>
            </a:pPr>
            <a:r>
              <a:rPr lang="nl-BE" sz="2400" dirty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agro-</a:t>
            </a:r>
            <a:r>
              <a:rPr lang="nl-BE" sz="2400" dirty="0" err="1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ecological</a:t>
            </a:r>
            <a:r>
              <a:rPr lang="nl-BE" sz="2400" dirty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 </a:t>
            </a:r>
            <a:r>
              <a:rPr lang="nl-BE" sz="2400" dirty="0" err="1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and</a:t>
            </a:r>
            <a:r>
              <a:rPr lang="nl-BE" sz="2400" dirty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 nature </a:t>
            </a:r>
            <a:r>
              <a:rPr lang="nl-BE" sz="2400" dirty="0" err="1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conservation</a:t>
            </a:r>
            <a:r>
              <a:rPr lang="nl-BE" sz="2400" dirty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 </a:t>
            </a:r>
            <a:r>
              <a:rPr lang="nl-BE" sz="2400" dirty="0" err="1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networks</a:t>
            </a:r>
            <a:r>
              <a:rPr lang="nl-BE" sz="2400" dirty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 (160)</a:t>
            </a:r>
            <a:endParaRPr sz="2400" dirty="0"/>
          </a:p>
          <a:p>
            <a:pPr marL="384292" indent="-360639">
              <a:buSzPts val="1650"/>
            </a:pPr>
            <a:r>
              <a:rPr lang="nl-BE" sz="2400" dirty="0" err="1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practices</a:t>
            </a:r>
            <a:r>
              <a:rPr lang="nl-BE" sz="2400" dirty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 </a:t>
            </a:r>
            <a:r>
              <a:rPr lang="nl-BE" sz="2400" dirty="0" err="1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already</a:t>
            </a:r>
            <a:r>
              <a:rPr lang="nl-BE" sz="2400" dirty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 found (60)</a:t>
            </a:r>
            <a:endParaRPr sz="2400" dirty="0"/>
          </a:p>
          <a:p>
            <a:pPr marL="841492" lvl="1" indent="-255864" algn="l" rtl="0">
              <a:lnSpc>
                <a:spcPct val="90000"/>
              </a:lnSpc>
              <a:spcBef>
                <a:spcPts val="299"/>
              </a:spcBef>
              <a:spcAft>
                <a:spcPts val="0"/>
              </a:spcAft>
              <a:buSzPts val="1650"/>
              <a:buNone/>
            </a:pPr>
            <a:endParaRPr sz="2400" dirty="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marL="0" lvl="0" indent="0" algn="l" rtl="0">
              <a:lnSpc>
                <a:spcPct val="90000"/>
              </a:lnSpc>
              <a:spcBef>
                <a:spcPts val="299"/>
              </a:spcBef>
              <a:spcAft>
                <a:spcPts val="0"/>
              </a:spcAft>
              <a:buSzPts val="1980"/>
              <a:buNone/>
            </a:pPr>
            <a:r>
              <a:rPr lang="nl-BE" sz="2400" dirty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Response</a:t>
            </a:r>
            <a:endParaRPr sz="2400" dirty="0"/>
          </a:p>
          <a:p>
            <a:pPr marL="384292" indent="-360639">
              <a:buSzPts val="1650"/>
            </a:pPr>
            <a:r>
              <a:rPr lang="nl-BE" sz="2400" dirty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76 complete </a:t>
            </a:r>
            <a:r>
              <a:rPr lang="nl-BE" sz="2400" dirty="0" err="1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answers</a:t>
            </a:r>
            <a:endParaRPr sz="2400" dirty="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marL="454549" lvl="0" indent="-24042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650"/>
              <a:buNone/>
            </a:pPr>
            <a:endParaRPr dirty="0"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130" name="Google Shape;130;p5"/>
          <p:cNvSpPr/>
          <p:nvPr/>
        </p:nvSpPr>
        <p:spPr>
          <a:xfrm>
            <a:off x="14" y="43938"/>
            <a:ext cx="65" cy="369332"/>
          </a:xfrm>
          <a:prstGeom prst="rect">
            <a:avLst/>
          </a:prstGeom>
          <a:solidFill>
            <a:srgbClr val="F8F9FA"/>
          </a:solidFill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br>
              <a:rPr lang="nl-BE" sz="600" b="0" i="0" u="none" strike="noStrike" cap="none">
                <a:solidFill>
                  <a:srgbClr val="202124"/>
                </a:solidFill>
                <a:latin typeface="Arial"/>
                <a:ea typeface="Arial"/>
                <a:cs typeface="Arial"/>
                <a:sym typeface="Arial"/>
              </a:rPr>
            </a:b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" name="Google Shape;131;p5"/>
          <p:cNvSpPr/>
          <p:nvPr/>
        </p:nvSpPr>
        <p:spPr>
          <a:xfrm>
            <a:off x="14" y="43938"/>
            <a:ext cx="65" cy="369332"/>
          </a:xfrm>
          <a:prstGeom prst="rect">
            <a:avLst/>
          </a:prstGeom>
          <a:solidFill>
            <a:srgbClr val="F8F9FA"/>
          </a:solidFill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br>
              <a:rPr lang="nl-BE" sz="600" b="0" i="0" u="none" strike="noStrike" cap="none">
                <a:solidFill>
                  <a:srgbClr val="202124"/>
                </a:solidFill>
                <a:latin typeface="Arial"/>
                <a:ea typeface="Arial"/>
                <a:cs typeface="Arial"/>
                <a:sym typeface="Arial"/>
              </a:rPr>
            </a:b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" name="Google Shape;132;p5"/>
          <p:cNvSpPr/>
          <p:nvPr/>
        </p:nvSpPr>
        <p:spPr>
          <a:xfrm>
            <a:off x="14" y="43938"/>
            <a:ext cx="65" cy="369332"/>
          </a:xfrm>
          <a:prstGeom prst="rect">
            <a:avLst/>
          </a:prstGeom>
          <a:solidFill>
            <a:srgbClr val="F8F9FA"/>
          </a:solidFill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br>
              <a:rPr lang="nl-BE" sz="600" b="0" i="0" u="none" strike="noStrike" cap="none">
                <a:solidFill>
                  <a:srgbClr val="202124"/>
                </a:solidFill>
                <a:latin typeface="Arial"/>
                <a:ea typeface="Arial"/>
                <a:cs typeface="Arial"/>
                <a:sym typeface="Arial"/>
              </a:rPr>
            </a:b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" name="Google Shape;133;p5"/>
          <p:cNvSpPr/>
          <p:nvPr/>
        </p:nvSpPr>
        <p:spPr>
          <a:xfrm>
            <a:off x="14" y="43938"/>
            <a:ext cx="65" cy="369332"/>
          </a:xfrm>
          <a:prstGeom prst="rect">
            <a:avLst/>
          </a:prstGeom>
          <a:solidFill>
            <a:srgbClr val="F8F9FA"/>
          </a:solidFill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br>
              <a:rPr lang="nl-BE" sz="600" b="0" i="0" u="none" strike="noStrike" cap="none">
                <a:solidFill>
                  <a:srgbClr val="202124"/>
                </a:solidFill>
                <a:latin typeface="Arial"/>
                <a:ea typeface="Arial"/>
                <a:cs typeface="Arial"/>
                <a:sym typeface="Arial"/>
              </a:rPr>
            </a:b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4" name="Google Shape;134;p5"/>
          <p:cNvSpPr/>
          <p:nvPr/>
        </p:nvSpPr>
        <p:spPr>
          <a:xfrm>
            <a:off x="14" y="43938"/>
            <a:ext cx="65" cy="369332"/>
          </a:xfrm>
          <a:prstGeom prst="rect">
            <a:avLst/>
          </a:prstGeom>
          <a:solidFill>
            <a:srgbClr val="F8F9FA"/>
          </a:solidFill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br>
              <a:rPr lang="nl-BE" sz="600" b="0" i="0" u="none" strike="noStrike" cap="none">
                <a:solidFill>
                  <a:srgbClr val="202124"/>
                </a:solidFill>
                <a:latin typeface="Arial"/>
                <a:ea typeface="Arial"/>
                <a:cs typeface="Arial"/>
                <a:sym typeface="Arial"/>
              </a:rPr>
            </a:b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5" name="Google Shape;135;p5"/>
          <p:cNvSpPr/>
          <p:nvPr/>
        </p:nvSpPr>
        <p:spPr>
          <a:xfrm>
            <a:off x="14" y="43938"/>
            <a:ext cx="65" cy="369332"/>
          </a:xfrm>
          <a:prstGeom prst="rect">
            <a:avLst/>
          </a:prstGeom>
          <a:solidFill>
            <a:srgbClr val="F8F9FA"/>
          </a:solidFill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br>
              <a:rPr lang="nl-BE" sz="600" b="0" i="0" u="none" strike="noStrike" cap="none">
                <a:solidFill>
                  <a:srgbClr val="202124"/>
                </a:solidFill>
                <a:latin typeface="Arial"/>
                <a:ea typeface="Arial"/>
                <a:cs typeface="Arial"/>
                <a:sym typeface="Arial"/>
              </a:rPr>
            </a:b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227263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5"/>
          <p:cNvSpPr txBox="1"/>
          <p:nvPr/>
        </p:nvSpPr>
        <p:spPr>
          <a:xfrm>
            <a:off x="1776895" y="85847"/>
            <a:ext cx="8905448" cy="11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>
              <a:lnSpc>
                <a:spcPct val="102702"/>
              </a:lnSpc>
              <a:buClr>
                <a:schemeClr val="dk1"/>
              </a:buClr>
              <a:buSzPts val="3700"/>
            </a:pPr>
            <a:r>
              <a:rPr lang="fr-FR" sz="3400" b="1" dirty="0" err="1">
                <a:solidFill>
                  <a:schemeClr val="dk1"/>
                </a:solidFill>
                <a:latin typeface="Corbel"/>
                <a:sym typeface="Corbel"/>
              </a:rPr>
              <a:t>Methodology</a:t>
            </a:r>
            <a:r>
              <a:rPr lang="fr-FR" sz="3400" b="1" dirty="0">
                <a:solidFill>
                  <a:schemeClr val="dk1"/>
                </a:solidFill>
                <a:latin typeface="Corbel"/>
                <a:sym typeface="Corbel"/>
              </a:rPr>
              <a:t> - Phase 2 - In-</a:t>
            </a:r>
            <a:r>
              <a:rPr lang="fr-FR" sz="3400" b="1" dirty="0" err="1">
                <a:solidFill>
                  <a:schemeClr val="dk1"/>
                </a:solidFill>
                <a:latin typeface="Corbel"/>
                <a:sym typeface="Corbel"/>
              </a:rPr>
              <a:t>depth</a:t>
            </a:r>
            <a:r>
              <a:rPr lang="fr-FR" sz="3400" b="1" dirty="0">
                <a:solidFill>
                  <a:schemeClr val="dk1"/>
                </a:solidFill>
                <a:latin typeface="Corbel"/>
                <a:sym typeface="Corbel"/>
              </a:rPr>
              <a:t> case </a:t>
            </a:r>
            <a:r>
              <a:rPr lang="fr-FR" sz="3400" b="1" dirty="0" err="1">
                <a:solidFill>
                  <a:schemeClr val="dk1"/>
                </a:solidFill>
                <a:latin typeface="Corbel"/>
                <a:sym typeface="Corbel"/>
              </a:rPr>
              <a:t>analysis</a:t>
            </a:r>
            <a:endParaRPr sz="3400" b="1" dirty="0">
              <a:solidFill>
                <a:schemeClr val="dk1"/>
              </a:solidFill>
              <a:latin typeface="Corbel"/>
              <a:sym typeface="Corbel"/>
            </a:endParaRPr>
          </a:p>
        </p:txBody>
      </p:sp>
      <p:sp>
        <p:nvSpPr>
          <p:cNvPr id="113" name="Google Shape;113;p5"/>
          <p:cNvSpPr/>
          <p:nvPr/>
        </p:nvSpPr>
        <p:spPr>
          <a:xfrm>
            <a:off x="634701" y="869766"/>
            <a:ext cx="11274014" cy="3023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7" tIns="34269" rIns="68557" bIns="34269" anchor="t" anchorCtr="0">
            <a:spAutoFit/>
          </a:bodyPr>
          <a:lstStyle/>
          <a:p>
            <a:r>
              <a:rPr lang="fr-FR" sz="2400" b="1" dirty="0" err="1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Selection</a:t>
            </a:r>
            <a:r>
              <a:rPr lang="fr-FR" sz="2400" b="1" dirty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 of cases for in-</a:t>
            </a:r>
            <a:r>
              <a:rPr lang="fr-FR" sz="2400" b="1" dirty="0" err="1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depth</a:t>
            </a:r>
            <a:r>
              <a:rPr lang="fr-FR" sz="2400" b="1" dirty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 </a:t>
            </a:r>
            <a:r>
              <a:rPr lang="fr-FR" sz="2400" b="1" dirty="0" err="1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analysis</a:t>
            </a:r>
            <a:endParaRPr sz="2400" dirty="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marL="257141" indent="-257141">
              <a:buClr>
                <a:schemeClr val="dk1"/>
              </a:buClr>
              <a:buSzPts val="2000"/>
              <a:buFont typeface="Arial"/>
              <a:buChar char="•"/>
            </a:pPr>
            <a:r>
              <a:rPr lang="fr-FR" sz="2400" dirty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Urban/</a:t>
            </a:r>
            <a:r>
              <a:rPr lang="fr-FR" sz="2400" dirty="0" err="1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Peri-urban</a:t>
            </a:r>
            <a:r>
              <a:rPr lang="fr-FR" sz="2400" dirty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 OR Rural (&lt;= 10 ha)</a:t>
            </a:r>
            <a:endParaRPr sz="2400" dirty="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marL="257141" indent="-257141">
              <a:buClr>
                <a:schemeClr val="dk1"/>
              </a:buClr>
              <a:buSzPts val="2000"/>
              <a:buFont typeface="Arial"/>
              <a:buChar char="•"/>
            </a:pPr>
            <a:r>
              <a:rPr lang="fr-FR" sz="2400" dirty="0" err="1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Protected</a:t>
            </a:r>
            <a:r>
              <a:rPr lang="fr-FR" sz="2400" dirty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 area</a:t>
            </a:r>
            <a:endParaRPr sz="1600" dirty="0"/>
          </a:p>
          <a:p>
            <a:pPr marL="257141" indent="-257141">
              <a:buClr>
                <a:schemeClr val="dk1"/>
              </a:buClr>
              <a:buSzPts val="2000"/>
              <a:buFont typeface="Arial"/>
              <a:buChar char="•"/>
            </a:pPr>
            <a:r>
              <a:rPr lang="fr-FR" sz="2400" dirty="0" err="1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Ecological</a:t>
            </a:r>
            <a:r>
              <a:rPr lang="fr-FR" sz="2400" dirty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 and social dimension</a:t>
            </a:r>
            <a:endParaRPr sz="2400" dirty="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marL="257141" indent="-257141">
              <a:buClr>
                <a:schemeClr val="dk1"/>
              </a:buClr>
              <a:buSzPts val="2000"/>
              <a:buFont typeface="Arial"/>
              <a:buChar char="•"/>
            </a:pPr>
            <a:r>
              <a:rPr lang="fr-FR" sz="2400" dirty="0" err="1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Experience</a:t>
            </a:r>
            <a:r>
              <a:rPr lang="fr-FR" sz="2400" dirty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 </a:t>
            </a:r>
            <a:r>
              <a:rPr lang="fr-FR" sz="2400" dirty="0" err="1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with</a:t>
            </a:r>
            <a:r>
              <a:rPr lang="fr-FR" sz="2400" dirty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 </a:t>
            </a:r>
            <a:r>
              <a:rPr lang="fr-FR" sz="2400" dirty="0" err="1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conflicts</a:t>
            </a:r>
            <a:r>
              <a:rPr lang="fr-FR" sz="2400" dirty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 AND/OR collaborations</a:t>
            </a:r>
            <a:endParaRPr sz="2400" dirty="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marL="257141" indent="-257141">
              <a:buClr>
                <a:schemeClr val="dk1"/>
              </a:buClr>
              <a:buSzPts val="2000"/>
              <a:buFont typeface="Arial"/>
              <a:buChar char="•"/>
            </a:pPr>
            <a:r>
              <a:rPr lang="fr-FR" sz="2400" dirty="0" err="1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Economic</a:t>
            </a:r>
            <a:r>
              <a:rPr lang="fr-FR" sz="2400" dirty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 </a:t>
            </a:r>
            <a:r>
              <a:rPr lang="fr-FR" sz="2400" dirty="0" err="1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viability</a:t>
            </a:r>
            <a:r>
              <a:rPr lang="fr-FR" sz="2400" dirty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: full time / part time </a:t>
            </a:r>
            <a:endParaRPr sz="1600" dirty="0"/>
          </a:p>
          <a:p>
            <a:pPr marL="257141" indent="-257141">
              <a:buClr>
                <a:schemeClr val="dk1"/>
              </a:buClr>
              <a:buSzPts val="2000"/>
              <a:buFont typeface="Arial"/>
              <a:buChar char="•"/>
            </a:pPr>
            <a:r>
              <a:rPr lang="fr-FR" sz="2400" dirty="0" err="1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Economic</a:t>
            </a:r>
            <a:r>
              <a:rPr lang="fr-FR" sz="2400" dirty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 </a:t>
            </a:r>
            <a:r>
              <a:rPr lang="fr-FR" sz="2400" dirty="0" err="1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stability</a:t>
            </a:r>
            <a:r>
              <a:rPr lang="fr-FR" sz="2400" dirty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: </a:t>
            </a:r>
            <a:r>
              <a:rPr lang="fr-FR" sz="2400" dirty="0" err="1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fairly</a:t>
            </a:r>
            <a:r>
              <a:rPr lang="fr-FR" sz="2400" dirty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 stable / stable </a:t>
            </a:r>
            <a:r>
              <a:rPr lang="fr-FR" sz="2400" dirty="0" err="1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income</a:t>
            </a:r>
            <a:endParaRPr sz="2400" dirty="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marL="714371" lvl="1" indent="-257141">
              <a:buClr>
                <a:schemeClr val="dk1"/>
              </a:buClr>
              <a:buSzPts val="2000"/>
              <a:buFont typeface="Noto Sans Symbols"/>
              <a:buChar char="⇒"/>
            </a:pPr>
            <a:r>
              <a:rPr lang="fr-FR" sz="2400" b="1" dirty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18 cases =&gt; </a:t>
            </a:r>
            <a:r>
              <a:rPr lang="fr-FR" sz="2400" b="1" dirty="0" err="1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selection</a:t>
            </a:r>
            <a:r>
              <a:rPr lang="fr-FR" sz="2400" b="1" dirty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 of 8 cases </a:t>
            </a:r>
            <a:r>
              <a:rPr lang="fr-FR" sz="2400" b="1" dirty="0" err="1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together</a:t>
            </a:r>
            <a:r>
              <a:rPr lang="fr-FR" sz="2400" b="1" dirty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 </a:t>
            </a:r>
            <a:r>
              <a:rPr lang="fr-FR" sz="2400" b="1" dirty="0" err="1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with</a:t>
            </a:r>
            <a:r>
              <a:rPr lang="fr-FR" sz="2400" b="1" dirty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 </a:t>
            </a:r>
            <a:r>
              <a:rPr lang="fr-FR" sz="2400" b="1" dirty="0" err="1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advisory</a:t>
            </a:r>
            <a:r>
              <a:rPr lang="fr-FR" sz="2400" b="1" dirty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 </a:t>
            </a:r>
            <a:r>
              <a:rPr lang="fr-FR" sz="2400" b="1" dirty="0" err="1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committee</a:t>
            </a:r>
            <a:endParaRPr sz="2400" b="1" dirty="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pic>
        <p:nvPicPr>
          <p:cNvPr id="115" name="Google Shape;115;p5" descr="G:\Mijn Drive\Stadslandbouw Brussel-20220103T083728Z-001\Stadslandbouw Brussel\Foto's\Grondig\IMG_20220325_102617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73618" y="3944183"/>
            <a:ext cx="3718382" cy="2913817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113;p5">
            <a:extLst>
              <a:ext uri="{FF2B5EF4-FFF2-40B4-BE49-F238E27FC236}">
                <a16:creationId xmlns:a16="http://schemas.microsoft.com/office/drawing/2014/main" id="{35D3409E-8F18-F0DB-36E8-733FF3F0543B}"/>
              </a:ext>
            </a:extLst>
          </p:cNvPr>
          <p:cNvSpPr/>
          <p:nvPr/>
        </p:nvSpPr>
        <p:spPr>
          <a:xfrm>
            <a:off x="634701" y="4039267"/>
            <a:ext cx="11274014" cy="22851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7" tIns="34269" rIns="68557" bIns="34269" anchor="t" anchorCtr="0">
            <a:spAutoFit/>
          </a:bodyPr>
          <a:lstStyle/>
          <a:p>
            <a:r>
              <a:rPr lang="nl-BE" sz="2400" b="1" dirty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Interview script</a:t>
            </a:r>
          </a:p>
          <a:p>
            <a:pPr marL="257141" indent="-257141">
              <a:buClr>
                <a:schemeClr val="dk1"/>
              </a:buClr>
              <a:buSzPts val="2000"/>
              <a:buFont typeface="Arial"/>
              <a:buChar char="•"/>
            </a:pPr>
            <a:r>
              <a:rPr lang="en-GB" sz="2400" dirty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Protected status</a:t>
            </a:r>
          </a:p>
          <a:p>
            <a:pPr marL="257141" indent="-257141">
              <a:buClr>
                <a:schemeClr val="dk1"/>
              </a:buClr>
              <a:buSzPts val="2000"/>
              <a:buFont typeface="Arial"/>
              <a:buChar char="•"/>
            </a:pPr>
            <a:r>
              <a:rPr lang="en-GB" sz="2400" dirty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Ecological characteristics</a:t>
            </a:r>
          </a:p>
          <a:p>
            <a:pPr marL="257141" indent="-257141">
              <a:buClr>
                <a:schemeClr val="dk1"/>
              </a:buClr>
              <a:buSzPts val="2000"/>
              <a:buFont typeface="Arial"/>
              <a:buChar char="•"/>
            </a:pPr>
            <a:r>
              <a:rPr lang="en-GB" sz="2400" dirty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Social characteristics</a:t>
            </a:r>
          </a:p>
          <a:p>
            <a:pPr marL="257141" indent="-257141">
              <a:buClr>
                <a:schemeClr val="dk1"/>
              </a:buClr>
              <a:buSzPts val="2000"/>
              <a:buFont typeface="Arial"/>
              <a:buChar char="•"/>
            </a:pPr>
            <a:r>
              <a:rPr lang="en-GB" sz="2400" dirty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Economic characteristics</a:t>
            </a:r>
          </a:p>
          <a:p>
            <a:pPr marL="257141" indent="-257141">
              <a:buClr>
                <a:schemeClr val="dk1"/>
              </a:buClr>
              <a:buSzPts val="2000"/>
              <a:buFont typeface="Arial"/>
              <a:buChar char="•"/>
            </a:pPr>
            <a:r>
              <a:rPr lang="en-GB" sz="2400" dirty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Institutional characteristics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0EB180F9-E898-A77B-0FFE-57BA92AC0A37}"/>
              </a:ext>
            </a:extLst>
          </p:cNvPr>
          <p:cNvSpPr txBox="1"/>
          <p:nvPr/>
        </p:nvSpPr>
        <p:spPr>
          <a:xfrm>
            <a:off x="5741349" y="6419550"/>
            <a:ext cx="28900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SzPts val="2000"/>
            </a:pPr>
            <a:r>
              <a:rPr lang="en-US" sz="1800" b="1" dirty="0">
                <a:latin typeface="Corbel" pitchFamily="34" charset="0"/>
                <a:ea typeface="Corbel"/>
                <a:cs typeface="Corbel"/>
                <a:sym typeface="Corbel"/>
              </a:rPr>
              <a:t>Interviewing while helping</a:t>
            </a:r>
            <a:endParaRPr lang="en-US" sz="1800" b="1" dirty="0">
              <a:latin typeface="Corbe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1529957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Kantoorthem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2139</TotalTime>
  <Words>1473</Words>
  <Application>Microsoft Office PowerPoint</Application>
  <PresentationFormat>Breedbeeld</PresentationFormat>
  <Paragraphs>227</Paragraphs>
  <Slides>21</Slides>
  <Notes>21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21</vt:i4>
      </vt:variant>
    </vt:vector>
  </HeadingPairs>
  <TitlesOfParts>
    <vt:vector size="26" baseType="lpstr">
      <vt:lpstr>Arial</vt:lpstr>
      <vt:lpstr>Noto Sans Symbols</vt:lpstr>
      <vt:lpstr>Calibri</vt:lpstr>
      <vt:lpstr>Corbel</vt:lpstr>
      <vt:lpstr>Kantoorthema</vt:lpstr>
      <vt:lpstr>Sharing (sub)urban protected areas – the agro-ecological farmers’ perspective  Laura Lauwers, Yvana Van Kerckhove and Myriam Dumortier  Alternet Conference, Ghent, 15 June 2020 Session - Transforming Food Systems LOCK-INS AND LEVERS TO RE-LOCALIZE FOOD SYSTEMS</vt:lpstr>
      <vt:lpstr>Research Institute on Nature and Forest Programme on Agricuture and biodiversity</vt:lpstr>
      <vt:lpstr>Brussels Capital Region Last patches of agricultural land</vt:lpstr>
      <vt:lpstr>Brussels Capital Region   Good Food Strategy</vt:lpstr>
      <vt:lpstr>Synergies between agro-ecological farming and nature conservation in protected areas</vt:lpstr>
      <vt:lpstr>Synergies between agro-ecological farming and nature conservation in protected areas</vt:lpstr>
      <vt:lpstr>PowerPoint-presentatie</vt:lpstr>
      <vt:lpstr>PowerPoint-presentatie</vt:lpstr>
      <vt:lpstr>PowerPoint-presentatie</vt:lpstr>
      <vt:lpstr>PowerPoint-presentatie</vt:lpstr>
      <vt:lpstr>Some survey results Synergies and conflicts between agro-ecological farming and nature</vt:lpstr>
      <vt:lpstr>PowerPoint-presentatie</vt:lpstr>
      <vt:lpstr>General findings from survey, interviews and local validation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THANK YOU FOR YOUR ATTENTION!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SYNERGIES AND COEXISTENCE OF AGRICULTURE AND NATURE IN URBAN AND PERI-URBAN AREAS 2021G0190</dc:title>
  <dc:creator>Laura Lauwers</dc:creator>
  <cp:lastModifiedBy>DUMORTIER, Myriam</cp:lastModifiedBy>
  <cp:revision>45</cp:revision>
  <dcterms:created xsi:type="dcterms:W3CDTF">2022-04-20T07:53:34Z</dcterms:created>
  <dcterms:modified xsi:type="dcterms:W3CDTF">2022-06-14T16:26:11Z</dcterms:modified>
</cp:coreProperties>
</file>